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13716000" cx="24384000"/>
  <p:notesSz cx="6858000" cy="9144000"/>
  <p:embeddedFontLst>
    <p:embeddedFont>
      <p:font typeface="NanumGothicExtraBold"/>
      <p:bold r:id="rId52"/>
    </p:embeddedFont>
    <p:embeddedFont>
      <p:font typeface="Nanum Gothic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93">
          <p15:clr>
            <a:srgbClr val="000000"/>
          </p15:clr>
        </p15:guide>
        <p15:guide id="2" orient="horz" pos="5957">
          <p15:clr>
            <a:srgbClr val="747775"/>
          </p15:clr>
        </p15:guide>
        <p15:guide id="3" orient="horz" pos="750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강한결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256129-3CCF-4425-815F-FC556081C464}">
  <a:tblStyle styleId="{1B256129-3CCF-4425-815F-FC556081C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93" orient="horz"/>
        <p:guide pos="5957" orient="horz"/>
        <p:guide pos="75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NanumGothic-regular.fntdata"/><Relationship Id="rId52" Type="http://schemas.openxmlformats.org/officeDocument/2006/relationships/font" Target="fonts/NanumGothicExtraBol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NanumGothic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14T00:41:14.579">
    <p:pos x="6000" y="0"/>
    <p:text>하얀 박스 디자인을 좀 수정해서 박스 안에 있는 글씨에도 조금 더 집중될 수 있게 해주세요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f9eab7d06_3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f9eab7d06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f9eab7d06_3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f9eab7d06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fa1af6719_5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fa1af6719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3efa8bf27a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3efa8bf27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3f4aa84d73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3f4aa84d7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3fa1af6719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3fa1af671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fa1af6719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fa1af671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3fa1af6719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3fa1af671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3fa1af6719_1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3fa1af6719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3f9eab7d06_3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3f9eab7d06_3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f4aa84d73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f4aa84d73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3f04b9581e_2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3f04b9581e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f4aa84d73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f4aa84d7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3f04b9581e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3f04b9581e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3f04b9581e_2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3f04b9581e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f9eab7d06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3f9eab7d06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3f4aa84d73_13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3f4aa84d73_1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f04b9581e_4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f04b9581e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3f04b9581e_4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3f04b9581e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3f04b9581e_4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3f04b9581e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f4aa84d73_13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f4aa84d73_1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f4aa84d73_0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f4aa84d73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3fa1af6719_0_5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3fa1af671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3fa1af6719_0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3fa1af6719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3fa1af6719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3fa1af67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3fa1af6719_0_6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3fa1af6719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fa1af6719_0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3fa1af6719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3fa1af6719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3fa1af6719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3f9eab7d06_3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3f9eab7d06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3f4aa84d73_13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3f4aa84d73_1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3f4aa84d73_0_4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3f4aa84d7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3f4aa84d73_13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3f4aa84d73_1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efa8bf27a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efa8bf27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3f04b9581e_4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3f04b9581e_4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3f4aa84d73_13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3f4aa84d73_1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3f4aa84d73_4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3f4aa84d73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3f4aa84d73_13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3f4aa84d73_1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3f4aa84d73_13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3f4aa84d73_1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f04b9581e_1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f04b9581e_1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fa1af6719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3fa1af6719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fa1af6719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3fa1af6719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f9eab7d06_3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3f9eab7d06_3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f9eab7d06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3f9eab7d0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11" Type="http://schemas.openxmlformats.org/officeDocument/2006/relationships/image" Target="../media/image9.png"/><Relationship Id="rId10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42.png"/><Relationship Id="rId13" Type="http://schemas.openxmlformats.org/officeDocument/2006/relationships/image" Target="../media/image1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Relationship Id="rId4" Type="http://schemas.openxmlformats.org/officeDocument/2006/relationships/image" Target="../media/image2.png"/><Relationship Id="rId5" Type="http://schemas.openxmlformats.org/officeDocument/2006/relationships/hyperlink" Target="https://www.erdcloud.com/d/jwA3JR8tjkJ4qQQg9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8.png"/><Relationship Id="rId5" Type="http://schemas.openxmlformats.org/officeDocument/2006/relationships/image" Target="../media/image2.png"/><Relationship Id="rId6" Type="http://schemas.openxmlformats.org/officeDocument/2006/relationships/image" Target="../media/image62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Relationship Id="rId8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5.png"/><Relationship Id="rId6" Type="http://schemas.openxmlformats.org/officeDocument/2006/relationships/image" Target="../media/image63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12.png"/><Relationship Id="rId5" Type="http://schemas.openxmlformats.org/officeDocument/2006/relationships/image" Target="../media/image77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73.png"/><Relationship Id="rId8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73.png"/><Relationship Id="rId5" Type="http://schemas.openxmlformats.org/officeDocument/2006/relationships/image" Target="../media/image65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7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03.png"/><Relationship Id="rId5" Type="http://schemas.openxmlformats.org/officeDocument/2006/relationships/image" Target="../media/image78.png"/><Relationship Id="rId6" Type="http://schemas.openxmlformats.org/officeDocument/2006/relationships/image" Target="../media/image104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7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4.png"/><Relationship Id="rId5" Type="http://schemas.openxmlformats.org/officeDocument/2006/relationships/image" Target="../media/image81.png"/><Relationship Id="rId6" Type="http://schemas.openxmlformats.org/officeDocument/2006/relationships/image" Target="../media/image86.png"/><Relationship Id="rId7" Type="http://schemas.openxmlformats.org/officeDocument/2006/relationships/image" Target="../media/image72.png"/><Relationship Id="rId8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0.png"/><Relationship Id="rId4" Type="http://schemas.openxmlformats.org/officeDocument/2006/relationships/image" Target="../media/image91.png"/><Relationship Id="rId9" Type="http://schemas.openxmlformats.org/officeDocument/2006/relationships/image" Target="../media/image6.png"/><Relationship Id="rId5" Type="http://schemas.openxmlformats.org/officeDocument/2006/relationships/image" Target="../media/image82.png"/><Relationship Id="rId6" Type="http://schemas.openxmlformats.org/officeDocument/2006/relationships/image" Target="../media/image76.png"/><Relationship Id="rId7" Type="http://schemas.openxmlformats.org/officeDocument/2006/relationships/image" Target="../media/image2.png"/><Relationship Id="rId8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6.gif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8.png"/><Relationship Id="rId4" Type="http://schemas.openxmlformats.org/officeDocument/2006/relationships/image" Target="../media/image92.png"/><Relationship Id="rId9" Type="http://schemas.openxmlformats.org/officeDocument/2006/relationships/image" Target="../media/image6.png"/><Relationship Id="rId5" Type="http://schemas.openxmlformats.org/officeDocument/2006/relationships/image" Target="../media/image72.png"/><Relationship Id="rId6" Type="http://schemas.openxmlformats.org/officeDocument/2006/relationships/image" Target="../media/image4.png"/><Relationship Id="rId7" Type="http://schemas.openxmlformats.org/officeDocument/2006/relationships/image" Target="../media/image65.png"/><Relationship Id="rId8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96.png"/><Relationship Id="rId13" Type="http://schemas.openxmlformats.org/officeDocument/2006/relationships/image" Target="../media/image1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4.png"/><Relationship Id="rId4" Type="http://schemas.openxmlformats.org/officeDocument/2006/relationships/image" Target="../media/image95.png"/><Relationship Id="rId9" Type="http://schemas.openxmlformats.org/officeDocument/2006/relationships/image" Target="../media/image2.png"/><Relationship Id="rId5" Type="http://schemas.openxmlformats.org/officeDocument/2006/relationships/image" Target="../media/image87.png"/><Relationship Id="rId6" Type="http://schemas.openxmlformats.org/officeDocument/2006/relationships/image" Target="../media/image85.png"/><Relationship Id="rId7" Type="http://schemas.openxmlformats.org/officeDocument/2006/relationships/image" Target="../media/image90.png"/><Relationship Id="rId8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83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02.png"/><Relationship Id="rId5" Type="http://schemas.openxmlformats.org/officeDocument/2006/relationships/image" Target="../media/image93.png"/><Relationship Id="rId6" Type="http://schemas.openxmlformats.org/officeDocument/2006/relationships/image" Target="../media/image100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99.png"/><Relationship Id="rId8" Type="http://schemas.openxmlformats.org/officeDocument/2006/relationships/image" Target="../media/image89.png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05.png"/><Relationship Id="rId9" Type="http://schemas.openxmlformats.org/officeDocument/2006/relationships/image" Target="../media/image6.png"/><Relationship Id="rId5" Type="http://schemas.openxmlformats.org/officeDocument/2006/relationships/image" Target="../media/image97.png"/><Relationship Id="rId6" Type="http://schemas.openxmlformats.org/officeDocument/2006/relationships/image" Target="../media/image57.png"/><Relationship Id="rId7" Type="http://schemas.openxmlformats.org/officeDocument/2006/relationships/image" Target="../media/image29.png"/><Relationship Id="rId8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8.png"/><Relationship Id="rId4" Type="http://schemas.openxmlformats.org/officeDocument/2006/relationships/image" Target="../media/image94.png"/><Relationship Id="rId5" Type="http://schemas.openxmlformats.org/officeDocument/2006/relationships/image" Target="../media/image107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109.png"/><Relationship Id="rId6" Type="http://schemas.openxmlformats.org/officeDocument/2006/relationships/image" Target="../media/image101.png"/><Relationship Id="rId7" Type="http://schemas.openxmlformats.org/officeDocument/2006/relationships/image" Target="../media/image65.png"/><Relationship Id="rId8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0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32.png"/><Relationship Id="rId13" Type="http://schemas.openxmlformats.org/officeDocument/2006/relationships/image" Target="../media/image3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5.png"/><Relationship Id="rId6" Type="http://schemas.openxmlformats.org/officeDocument/2006/relationships/image" Target="../media/image73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22.png"/><Relationship Id="rId13" Type="http://schemas.openxmlformats.org/officeDocument/2006/relationships/image" Target="../media/image6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Relationship Id="rId1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9.png"/><Relationship Id="rId13" Type="http://schemas.openxmlformats.org/officeDocument/2006/relationships/image" Target="../media/image37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9" Type="http://schemas.openxmlformats.org/officeDocument/2006/relationships/image" Target="../media/image4.png"/><Relationship Id="rId15" Type="http://schemas.openxmlformats.org/officeDocument/2006/relationships/image" Target="../media/image12.png"/><Relationship Id="rId14" Type="http://schemas.openxmlformats.org/officeDocument/2006/relationships/image" Target="../media/image6.png"/><Relationship Id="rId5" Type="http://schemas.openxmlformats.org/officeDocument/2006/relationships/image" Target="../media/image29.png"/><Relationship Id="rId6" Type="http://schemas.openxmlformats.org/officeDocument/2006/relationships/image" Target="../media/image53.png"/><Relationship Id="rId7" Type="http://schemas.openxmlformats.org/officeDocument/2006/relationships/image" Target="../media/image2.png"/><Relationship Id="rId8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27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9.png"/><Relationship Id="rId13" Type="http://schemas.openxmlformats.org/officeDocument/2006/relationships/image" Target="../media/image4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9" Type="http://schemas.openxmlformats.org/officeDocument/2006/relationships/image" Target="../media/image47.png"/><Relationship Id="rId15" Type="http://schemas.openxmlformats.org/officeDocument/2006/relationships/image" Target="../media/image50.png"/><Relationship Id="rId14" Type="http://schemas.openxmlformats.org/officeDocument/2006/relationships/image" Target="../media/image43.png"/><Relationship Id="rId17" Type="http://schemas.openxmlformats.org/officeDocument/2006/relationships/image" Target="../media/image6.png"/><Relationship Id="rId16" Type="http://schemas.openxmlformats.org/officeDocument/2006/relationships/image" Target="../media/image5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18" Type="http://schemas.openxmlformats.org/officeDocument/2006/relationships/image" Target="../media/image12.png"/><Relationship Id="rId7" Type="http://schemas.openxmlformats.org/officeDocument/2006/relationships/image" Target="../media/image57.png"/><Relationship Id="rId8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5D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000" y="10007600"/>
            <a:ext cx="189103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46100" y="8089900"/>
            <a:ext cx="11239500" cy="817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58200" y="6705600"/>
            <a:ext cx="2171700" cy="2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62700" y="2019300"/>
            <a:ext cx="3556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87900" y="-647700"/>
            <a:ext cx="2781300" cy="31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573500" y="6502400"/>
            <a:ext cx="7810500" cy="5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9">
            <a:alphaModFix amt="19000"/>
          </a:blip>
          <a:srcRect b="0" l="0" r="0" t="0"/>
          <a:stretch/>
        </p:blipFill>
        <p:spPr>
          <a:xfrm>
            <a:off x="13246100" y="11988800"/>
            <a:ext cx="112522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87500" y="10439400"/>
            <a:ext cx="3822700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833650" y="10040450"/>
            <a:ext cx="13704900" cy="3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과   정 | AI프로젝트 글로벌표준 기반의 풀스택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딥러닝 활용SW 개발자 양성과정 7기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[ 데이터 애널리시스 36기 ]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3" title="텍스트-016 (1)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9838" y="3286125"/>
            <a:ext cx="13145982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08925" y="20193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986050" y="8965850"/>
            <a:ext cx="88374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 | BreadScanso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2"/>
          <p:cNvGrpSpPr/>
          <p:nvPr/>
        </p:nvGrpSpPr>
        <p:grpSpPr>
          <a:xfrm>
            <a:off x="2352575" y="2811175"/>
            <a:ext cx="19856500" cy="9719275"/>
            <a:chOff x="1775050" y="3022375"/>
            <a:chExt cx="19856500" cy="9719275"/>
          </a:xfrm>
        </p:grpSpPr>
        <p:sp>
          <p:nvSpPr>
            <p:cNvPr id="346" name="Google Shape;346;p22"/>
            <p:cNvSpPr/>
            <p:nvPr/>
          </p:nvSpPr>
          <p:spPr>
            <a:xfrm>
              <a:off x="17785525" y="4013300"/>
              <a:ext cx="3463500" cy="70416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7" name="Google Shape;34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79900" y="4986937"/>
              <a:ext cx="2143125" cy="1961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5400" y="4986949"/>
              <a:ext cx="2143125" cy="1961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2"/>
            <p:cNvPicPr preferRelativeResize="0"/>
            <p:nvPr/>
          </p:nvPicPr>
          <p:blipFill rotWithShape="1">
            <a:blip r:embed="rId6">
              <a:alphaModFix/>
            </a:blip>
            <a:srcRect b="28010" l="27730" r="28280" t="14319"/>
            <a:stretch/>
          </p:blipFill>
          <p:spPr>
            <a:xfrm>
              <a:off x="18578363" y="8580054"/>
              <a:ext cx="1917575" cy="1333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014700" y="5069750"/>
              <a:ext cx="2333625" cy="185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832100" y="4870326"/>
              <a:ext cx="2800350" cy="2231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2"/>
            <p:cNvPicPr preferRelativeResize="0"/>
            <p:nvPr/>
          </p:nvPicPr>
          <p:blipFill rotWithShape="1">
            <a:blip r:embed="rId9">
              <a:alphaModFix/>
            </a:blip>
            <a:srcRect b="0" l="23469" r="26806" t="0"/>
            <a:stretch/>
          </p:blipFill>
          <p:spPr>
            <a:xfrm>
              <a:off x="19640825" y="3022375"/>
              <a:ext cx="1392475" cy="149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2"/>
            <p:cNvPicPr preferRelativeResize="0"/>
            <p:nvPr/>
          </p:nvPicPr>
          <p:blipFill rotWithShape="1">
            <a:blip r:embed="rId10">
              <a:alphaModFix/>
            </a:blip>
            <a:srcRect b="26182" l="24597" r="26286" t="0"/>
            <a:stretch/>
          </p:blipFill>
          <p:spPr>
            <a:xfrm>
              <a:off x="18718000" y="5122525"/>
              <a:ext cx="1638300" cy="1594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6100" y="9400701"/>
              <a:ext cx="2143125" cy="19611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5" name="Google Shape;355;p22"/>
            <p:cNvCxnSpPr/>
            <p:nvPr/>
          </p:nvCxnSpPr>
          <p:spPr>
            <a:xfrm flipH="1" rot="10800000">
              <a:off x="4989750" y="5966011"/>
              <a:ext cx="960900" cy="1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6" name="Google Shape;356;p22"/>
            <p:cNvCxnSpPr>
              <a:endCxn id="353" idx="1"/>
            </p:cNvCxnSpPr>
            <p:nvPr/>
          </p:nvCxnSpPr>
          <p:spPr>
            <a:xfrm flipH="1" rot="10800000">
              <a:off x="16641100" y="5920000"/>
              <a:ext cx="2076900" cy="2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7" name="Google Shape;357;p22"/>
            <p:cNvSpPr txBox="1"/>
            <p:nvPr/>
          </p:nvSpPr>
          <p:spPr>
            <a:xfrm>
              <a:off x="1851250" y="11408150"/>
              <a:ext cx="335310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Github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Dev</a:t>
              </a: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2"/>
            <p:cNvSpPr txBox="1"/>
            <p:nvPr/>
          </p:nvSpPr>
          <p:spPr>
            <a:xfrm>
              <a:off x="1775050" y="6922525"/>
              <a:ext cx="368580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Github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Main</a:t>
              </a: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Branch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2"/>
            <p:cNvSpPr txBox="1"/>
            <p:nvPr/>
          </p:nvSpPr>
          <p:spPr>
            <a:xfrm>
              <a:off x="19154750" y="4366154"/>
              <a:ext cx="2476800" cy="7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AWS EB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0" name="Google Shape;360;p22"/>
            <p:cNvCxnSpPr/>
            <p:nvPr/>
          </p:nvCxnSpPr>
          <p:spPr>
            <a:xfrm flipH="1" rot="10800000">
              <a:off x="8825200" y="5966011"/>
              <a:ext cx="960900" cy="1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1" name="Google Shape;361;p22"/>
            <p:cNvCxnSpPr/>
            <p:nvPr/>
          </p:nvCxnSpPr>
          <p:spPr>
            <a:xfrm flipH="1" rot="10800000">
              <a:off x="12765663" y="5966011"/>
              <a:ext cx="960900" cy="1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2" name="Google Shape;362;p22"/>
            <p:cNvSpPr txBox="1"/>
            <p:nvPr/>
          </p:nvSpPr>
          <p:spPr>
            <a:xfrm>
              <a:off x="18298750" y="6547459"/>
              <a:ext cx="2476800" cy="7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S3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3" name="Google Shape;363;p22"/>
            <p:cNvCxnSpPr/>
            <p:nvPr/>
          </p:nvCxnSpPr>
          <p:spPr>
            <a:xfrm>
              <a:off x="19537150" y="7555759"/>
              <a:ext cx="0" cy="948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4" name="Google Shape;364;p22"/>
            <p:cNvSpPr txBox="1"/>
            <p:nvPr/>
          </p:nvSpPr>
          <p:spPr>
            <a:xfrm>
              <a:off x="18298750" y="9722117"/>
              <a:ext cx="2476800" cy="7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EC2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6220963" y="7074927"/>
              <a:ext cx="247680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Github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Actions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22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2"/>
          <p:cNvSpPr txBox="1"/>
          <p:nvPr/>
        </p:nvSpPr>
        <p:spPr>
          <a:xfrm>
            <a:off x="3190775" y="447650"/>
            <a:ext cx="93042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개요 - 시스템 아키텍쳐 ( CI/CD 환경 )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22" title="bread_im_text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2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371" name="Google Shape;371;p22" title="빵틀2.png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22"/>
            <p:cNvSpPr txBox="1"/>
            <p:nvPr/>
          </p:nvSpPr>
          <p:spPr>
            <a:xfrm>
              <a:off x="2892350" y="-2597550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기획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3" name="Google Shape;373;p22"/>
          <p:cNvCxnSpPr/>
          <p:nvPr/>
        </p:nvCxnSpPr>
        <p:spPr>
          <a:xfrm flipH="1" rot="5400000">
            <a:off x="3581375" y="8587861"/>
            <a:ext cx="960900" cy="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3"/>
          <p:cNvPicPr preferRelativeResize="0"/>
          <p:nvPr/>
        </p:nvPicPr>
        <p:blipFill rotWithShape="1">
          <a:blip r:embed="rId3">
            <a:alphaModFix/>
          </a:blip>
          <a:srcRect b="0" l="0" r="0" t="1390"/>
          <a:stretch/>
        </p:blipFill>
        <p:spPr>
          <a:xfrm>
            <a:off x="545525" y="1621525"/>
            <a:ext cx="23105526" cy="116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3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3"/>
          <p:cNvSpPr txBox="1"/>
          <p:nvPr/>
        </p:nvSpPr>
        <p:spPr>
          <a:xfrm>
            <a:off x="3190775" y="447650"/>
            <a:ext cx="3435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개요 -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3"/>
          <p:cNvSpPr txBox="1"/>
          <p:nvPr/>
        </p:nvSpPr>
        <p:spPr>
          <a:xfrm>
            <a:off x="418175" y="1877175"/>
            <a:ext cx="175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ERD 주소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384" name="Google Shape;384;p23" title="bread_im_tex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23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386" name="Google Shape;386;p23" title="빵틀2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3"/>
            <p:cNvSpPr txBox="1"/>
            <p:nvPr/>
          </p:nvSpPr>
          <p:spPr>
            <a:xfrm>
              <a:off x="2892350" y="-2597550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기획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"/>
          <p:cNvSpPr/>
          <p:nvPr/>
        </p:nvSpPr>
        <p:spPr>
          <a:xfrm>
            <a:off x="8276285" y="3897221"/>
            <a:ext cx="2729100" cy="14082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주문정보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3467601" y="2993225"/>
            <a:ext cx="2729100" cy="14082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주문항목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4"/>
          <p:cNvSpPr/>
          <p:nvPr/>
        </p:nvSpPr>
        <p:spPr>
          <a:xfrm>
            <a:off x="12792493" y="3897215"/>
            <a:ext cx="2729100" cy="14082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결제정보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12389427" y="6968175"/>
            <a:ext cx="3648000" cy="24720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18815527" y="7512374"/>
            <a:ext cx="2729100" cy="1408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공지사항글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4"/>
          <p:cNvSpPr/>
          <p:nvPr/>
        </p:nvSpPr>
        <p:spPr>
          <a:xfrm>
            <a:off x="15783406" y="10561513"/>
            <a:ext cx="2729100" cy="1408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Q&amp;A질문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4"/>
          <p:cNvSpPr/>
          <p:nvPr/>
        </p:nvSpPr>
        <p:spPr>
          <a:xfrm>
            <a:off x="20583720" y="10544598"/>
            <a:ext cx="2729100" cy="1408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Q&amp;A 답글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4"/>
          <p:cNvSpPr/>
          <p:nvPr/>
        </p:nvSpPr>
        <p:spPr>
          <a:xfrm>
            <a:off x="6113950" y="6968173"/>
            <a:ext cx="3648000" cy="2472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제품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6420999" y="11437425"/>
            <a:ext cx="3042000" cy="1408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알레르기정보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4"/>
          <p:cNvSpPr/>
          <p:nvPr/>
        </p:nvSpPr>
        <p:spPr>
          <a:xfrm>
            <a:off x="1496075" y="9389943"/>
            <a:ext cx="2729100" cy="1408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영양정보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" name="Google Shape;402;p24"/>
          <p:cNvCxnSpPr>
            <a:stCxn id="399" idx="1"/>
            <a:endCxn id="401" idx="0"/>
          </p:cNvCxnSpPr>
          <p:nvPr/>
        </p:nvCxnSpPr>
        <p:spPr>
          <a:xfrm flipH="1">
            <a:off x="2860750" y="8204173"/>
            <a:ext cx="3253200" cy="11859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24"/>
          <p:cNvCxnSpPr>
            <a:stCxn id="399" idx="2"/>
            <a:endCxn id="400" idx="0"/>
          </p:cNvCxnSpPr>
          <p:nvPr/>
        </p:nvCxnSpPr>
        <p:spPr>
          <a:xfrm>
            <a:off x="7937950" y="9440173"/>
            <a:ext cx="3900" cy="199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24"/>
          <p:cNvCxnSpPr/>
          <p:nvPr/>
        </p:nvCxnSpPr>
        <p:spPr>
          <a:xfrm>
            <a:off x="5919875" y="8031675"/>
            <a:ext cx="3000" cy="36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4"/>
          <p:cNvCxnSpPr/>
          <p:nvPr/>
        </p:nvCxnSpPr>
        <p:spPr>
          <a:xfrm rot="5400000">
            <a:off x="2859125" y="9053600"/>
            <a:ext cx="3000" cy="36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24"/>
          <p:cNvCxnSpPr/>
          <p:nvPr/>
        </p:nvCxnSpPr>
        <p:spPr>
          <a:xfrm rot="5400000">
            <a:off x="7940500" y="11080825"/>
            <a:ext cx="3000" cy="36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24"/>
          <p:cNvCxnSpPr/>
          <p:nvPr/>
        </p:nvCxnSpPr>
        <p:spPr>
          <a:xfrm rot="5400000">
            <a:off x="7936450" y="9414050"/>
            <a:ext cx="3000" cy="36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24"/>
          <p:cNvCxnSpPr>
            <a:stCxn id="393" idx="2"/>
            <a:endCxn id="399" idx="0"/>
          </p:cNvCxnSpPr>
          <p:nvPr/>
        </p:nvCxnSpPr>
        <p:spPr>
          <a:xfrm flipH="1" rot="-5400000">
            <a:off x="5101701" y="4131875"/>
            <a:ext cx="2566800" cy="3105900"/>
          </a:xfrm>
          <a:prstGeom prst="bentConnector3">
            <a:avLst>
              <a:gd fmla="val 65112" name="adj1"/>
            </a:avLst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24"/>
          <p:cNvCxnSpPr/>
          <p:nvPr/>
        </p:nvCxnSpPr>
        <p:spPr>
          <a:xfrm rot="5400000">
            <a:off x="7936450" y="6624688"/>
            <a:ext cx="3000" cy="369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24"/>
          <p:cNvCxnSpPr/>
          <p:nvPr/>
        </p:nvCxnSpPr>
        <p:spPr>
          <a:xfrm rot="5400000">
            <a:off x="4830650" y="4368363"/>
            <a:ext cx="3000" cy="369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24"/>
          <p:cNvCxnSpPr/>
          <p:nvPr/>
        </p:nvCxnSpPr>
        <p:spPr>
          <a:xfrm flipH="1" rot="10800000">
            <a:off x="4832150" y="4401413"/>
            <a:ext cx="188100" cy="150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24"/>
          <p:cNvCxnSpPr/>
          <p:nvPr/>
        </p:nvCxnSpPr>
        <p:spPr>
          <a:xfrm rot="10800000">
            <a:off x="4647350" y="4401413"/>
            <a:ext cx="188100" cy="150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24"/>
          <p:cNvCxnSpPr>
            <a:stCxn id="393" idx="0"/>
            <a:endCxn id="392" idx="0"/>
          </p:cNvCxnSpPr>
          <p:nvPr/>
        </p:nvCxnSpPr>
        <p:spPr>
          <a:xfrm flipH="1" rot="-5400000">
            <a:off x="6784551" y="1040825"/>
            <a:ext cx="903900" cy="4808700"/>
          </a:xfrm>
          <a:prstGeom prst="bentConnector3">
            <a:avLst>
              <a:gd fmla="val -67236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24"/>
          <p:cNvCxnSpPr/>
          <p:nvPr/>
        </p:nvCxnSpPr>
        <p:spPr>
          <a:xfrm rot="-5400000">
            <a:off x="4832748" y="2655452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24"/>
          <p:cNvCxnSpPr/>
          <p:nvPr/>
        </p:nvCxnSpPr>
        <p:spPr>
          <a:xfrm flipH="1" rot="21966">
            <a:off x="4645842" y="2841146"/>
            <a:ext cx="187804" cy="150305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24"/>
          <p:cNvCxnSpPr/>
          <p:nvPr/>
        </p:nvCxnSpPr>
        <p:spPr>
          <a:xfrm rot="21966">
            <a:off x="4830342" y="2842324"/>
            <a:ext cx="187804" cy="150305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24"/>
          <p:cNvCxnSpPr/>
          <p:nvPr/>
        </p:nvCxnSpPr>
        <p:spPr>
          <a:xfrm rot="-5400000">
            <a:off x="9639323" y="3570877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24"/>
          <p:cNvCxnSpPr>
            <a:endCxn id="394" idx="1"/>
          </p:cNvCxnSpPr>
          <p:nvPr/>
        </p:nvCxnSpPr>
        <p:spPr>
          <a:xfrm>
            <a:off x="11005393" y="4601315"/>
            <a:ext cx="17871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24"/>
          <p:cNvCxnSpPr/>
          <p:nvPr/>
        </p:nvCxnSpPr>
        <p:spPr>
          <a:xfrm flipH="1">
            <a:off x="12638035" y="4418614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24"/>
          <p:cNvCxnSpPr/>
          <p:nvPr/>
        </p:nvCxnSpPr>
        <p:spPr>
          <a:xfrm rot="-5421966">
            <a:off x="12621676" y="4433762"/>
            <a:ext cx="187804" cy="150305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24"/>
          <p:cNvCxnSpPr/>
          <p:nvPr/>
        </p:nvCxnSpPr>
        <p:spPr>
          <a:xfrm flipH="1" rot="-5421966">
            <a:off x="12622854" y="4618262"/>
            <a:ext cx="187804" cy="150305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24"/>
          <p:cNvCxnSpPr/>
          <p:nvPr/>
        </p:nvCxnSpPr>
        <p:spPr>
          <a:xfrm flipH="1">
            <a:off x="11137260" y="4418614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24"/>
          <p:cNvCxnSpPr>
            <a:stCxn id="394" idx="2"/>
            <a:endCxn id="395" idx="0"/>
          </p:cNvCxnSpPr>
          <p:nvPr/>
        </p:nvCxnSpPr>
        <p:spPr>
          <a:xfrm>
            <a:off x="14157043" y="5305415"/>
            <a:ext cx="56400" cy="1662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4" name="Google Shape;424;p24"/>
          <p:cNvSpPr/>
          <p:nvPr/>
        </p:nvSpPr>
        <p:spPr>
          <a:xfrm>
            <a:off x="14051000" y="5493050"/>
            <a:ext cx="216300" cy="216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24"/>
          <p:cNvCxnSpPr/>
          <p:nvPr/>
        </p:nvCxnSpPr>
        <p:spPr>
          <a:xfrm flipH="1" rot="-5400000">
            <a:off x="14157648" y="5273598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24"/>
          <p:cNvCxnSpPr/>
          <p:nvPr/>
        </p:nvCxnSpPr>
        <p:spPr>
          <a:xfrm rot="10778034">
            <a:off x="13970742" y="5307206"/>
            <a:ext cx="187804" cy="150305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24"/>
          <p:cNvCxnSpPr/>
          <p:nvPr/>
        </p:nvCxnSpPr>
        <p:spPr>
          <a:xfrm flipH="1" rot="10778034">
            <a:off x="14155242" y="5306029"/>
            <a:ext cx="187804" cy="150305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24"/>
          <p:cNvCxnSpPr/>
          <p:nvPr/>
        </p:nvCxnSpPr>
        <p:spPr>
          <a:xfrm flipH="1" rot="-5400000">
            <a:off x="14211923" y="6622898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24"/>
          <p:cNvCxnSpPr>
            <a:stCxn id="395" idx="3"/>
            <a:endCxn id="396" idx="1"/>
          </p:cNvCxnSpPr>
          <p:nvPr/>
        </p:nvCxnSpPr>
        <p:spPr>
          <a:xfrm>
            <a:off x="16037427" y="8204175"/>
            <a:ext cx="2778000" cy="123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24"/>
          <p:cNvCxnSpPr/>
          <p:nvPr/>
        </p:nvCxnSpPr>
        <p:spPr>
          <a:xfrm flipH="1" rot="-5378034">
            <a:off x="20414679" y="11284668"/>
            <a:ext cx="187804" cy="146705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24"/>
          <p:cNvCxnSpPr/>
          <p:nvPr/>
        </p:nvCxnSpPr>
        <p:spPr>
          <a:xfrm rot="-5378034">
            <a:off x="20415857" y="11100168"/>
            <a:ext cx="187804" cy="146705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24"/>
          <p:cNvSpPr/>
          <p:nvPr/>
        </p:nvSpPr>
        <p:spPr>
          <a:xfrm rot="5147049">
            <a:off x="18406283" y="8128615"/>
            <a:ext cx="216285" cy="210856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p24"/>
          <p:cNvCxnSpPr/>
          <p:nvPr/>
        </p:nvCxnSpPr>
        <p:spPr>
          <a:xfrm flipH="1" rot="-342636">
            <a:off x="18651732" y="8039173"/>
            <a:ext cx="3015" cy="369571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24"/>
          <p:cNvCxnSpPr/>
          <p:nvPr/>
        </p:nvCxnSpPr>
        <p:spPr>
          <a:xfrm flipH="1" rot="10800000">
            <a:off x="18654678" y="8054328"/>
            <a:ext cx="153900" cy="1695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24"/>
          <p:cNvCxnSpPr/>
          <p:nvPr/>
        </p:nvCxnSpPr>
        <p:spPr>
          <a:xfrm>
            <a:off x="18654416" y="8220538"/>
            <a:ext cx="164100" cy="1494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24"/>
          <p:cNvCxnSpPr/>
          <p:nvPr/>
        </p:nvCxnSpPr>
        <p:spPr>
          <a:xfrm flipH="1" rot="10800000">
            <a:off x="16187481" y="7999338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24"/>
          <p:cNvCxnSpPr>
            <a:stCxn id="395" idx="2"/>
            <a:endCxn id="397" idx="1"/>
          </p:cNvCxnSpPr>
          <p:nvPr/>
        </p:nvCxnSpPr>
        <p:spPr>
          <a:xfrm flipH="1" rot="-5400000">
            <a:off x="14085627" y="9567975"/>
            <a:ext cx="1825500" cy="1569900"/>
          </a:xfrm>
          <a:prstGeom prst="bentConnector2">
            <a:avLst/>
          </a:prstGeom>
          <a:noFill/>
          <a:ln cap="flat" cmpd="sng" w="38100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24"/>
          <p:cNvCxnSpPr/>
          <p:nvPr/>
        </p:nvCxnSpPr>
        <p:spPr>
          <a:xfrm flipH="1" rot="5400000">
            <a:off x="14211931" y="9414038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24"/>
          <p:cNvSpPr/>
          <p:nvPr/>
        </p:nvSpPr>
        <p:spPr>
          <a:xfrm flipH="1" rot="5400000">
            <a:off x="15356996" y="11158065"/>
            <a:ext cx="216300" cy="210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0" name="Google Shape;440;p24"/>
          <p:cNvCxnSpPr/>
          <p:nvPr/>
        </p:nvCxnSpPr>
        <p:spPr>
          <a:xfrm rot="10800000">
            <a:off x="15602892" y="11078713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24"/>
          <p:cNvCxnSpPr/>
          <p:nvPr/>
        </p:nvCxnSpPr>
        <p:spPr>
          <a:xfrm flipH="1" rot="-5378034">
            <a:off x="15584704" y="11284668"/>
            <a:ext cx="187804" cy="146705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4"/>
          <p:cNvCxnSpPr/>
          <p:nvPr/>
        </p:nvCxnSpPr>
        <p:spPr>
          <a:xfrm rot="-5378034">
            <a:off x="15585882" y="11100168"/>
            <a:ext cx="187804" cy="146705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4"/>
          <p:cNvCxnSpPr>
            <a:stCxn id="397" idx="3"/>
            <a:endCxn id="398" idx="1"/>
          </p:cNvCxnSpPr>
          <p:nvPr/>
        </p:nvCxnSpPr>
        <p:spPr>
          <a:xfrm flipH="1" rot="10800000">
            <a:off x="18512506" y="11248813"/>
            <a:ext cx="2071200" cy="168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4"/>
          <p:cNvCxnSpPr/>
          <p:nvPr/>
        </p:nvCxnSpPr>
        <p:spPr>
          <a:xfrm flipH="1" rot="10800000">
            <a:off x="18726506" y="11063888"/>
            <a:ext cx="3000" cy="369608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4"/>
          <p:cNvSpPr/>
          <p:nvPr/>
        </p:nvSpPr>
        <p:spPr>
          <a:xfrm flipH="1" rot="5400000">
            <a:off x="20186971" y="11158065"/>
            <a:ext cx="216300" cy="210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6" name="Google Shape;446;p24"/>
          <p:cNvGraphicFramePr/>
          <p:nvPr/>
        </p:nvGraphicFramePr>
        <p:xfrm>
          <a:off x="16944525" y="2122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{1B256129-3CCF-4425-815F-FC556081C464}</a:tableStyleId>
              </a:tblPr>
              <a:tblGrid>
                <a:gridCol w="2785700"/>
                <a:gridCol w="3891050"/>
              </a:tblGrid>
              <a:tr h="56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1:1 관계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1:N 관계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1:N 선택적 관계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1:N 필수 관계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1:N 선택적+필수 관계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45F0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47" name="Google Shape;447;p24"/>
          <p:cNvCxnSpPr/>
          <p:nvPr/>
        </p:nvCxnSpPr>
        <p:spPr>
          <a:xfrm>
            <a:off x="17172638" y="4601009"/>
            <a:ext cx="2366400" cy="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24"/>
          <p:cNvCxnSpPr/>
          <p:nvPr/>
        </p:nvCxnSpPr>
        <p:spPr>
          <a:xfrm>
            <a:off x="19332298" y="4614406"/>
            <a:ext cx="138000" cy="12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24"/>
          <p:cNvCxnSpPr/>
          <p:nvPr/>
        </p:nvCxnSpPr>
        <p:spPr>
          <a:xfrm rot="5400000">
            <a:off x="18319935" y="1253643"/>
            <a:ext cx="3000" cy="2334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24"/>
          <p:cNvCxnSpPr/>
          <p:nvPr/>
        </p:nvCxnSpPr>
        <p:spPr>
          <a:xfrm rot="10800000">
            <a:off x="17353597" y="2272615"/>
            <a:ext cx="3900" cy="30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24"/>
          <p:cNvCxnSpPr/>
          <p:nvPr/>
        </p:nvCxnSpPr>
        <p:spPr>
          <a:xfrm rot="10800000">
            <a:off x="19300903" y="2269324"/>
            <a:ext cx="3900" cy="30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24"/>
          <p:cNvCxnSpPr/>
          <p:nvPr/>
        </p:nvCxnSpPr>
        <p:spPr>
          <a:xfrm>
            <a:off x="17136423" y="2917567"/>
            <a:ext cx="2370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24"/>
          <p:cNvCxnSpPr/>
          <p:nvPr/>
        </p:nvCxnSpPr>
        <p:spPr>
          <a:xfrm flipH="1">
            <a:off x="19301372" y="2769088"/>
            <a:ext cx="3900" cy="30001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24"/>
          <p:cNvCxnSpPr/>
          <p:nvPr/>
        </p:nvCxnSpPr>
        <p:spPr>
          <a:xfrm rot="-5433769">
            <a:off x="19327850" y="2742872"/>
            <a:ext cx="152707" cy="19920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24"/>
          <p:cNvCxnSpPr/>
          <p:nvPr/>
        </p:nvCxnSpPr>
        <p:spPr>
          <a:xfrm flipH="1" rot="-5433769">
            <a:off x="19329320" y="2892890"/>
            <a:ext cx="152707" cy="19920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4"/>
          <p:cNvCxnSpPr/>
          <p:nvPr/>
        </p:nvCxnSpPr>
        <p:spPr>
          <a:xfrm flipH="1">
            <a:off x="17311272" y="2769088"/>
            <a:ext cx="3900" cy="30001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4"/>
          <p:cNvCxnSpPr/>
          <p:nvPr/>
        </p:nvCxnSpPr>
        <p:spPr>
          <a:xfrm>
            <a:off x="17154421" y="3567935"/>
            <a:ext cx="2370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24"/>
          <p:cNvCxnSpPr/>
          <p:nvPr/>
        </p:nvCxnSpPr>
        <p:spPr>
          <a:xfrm flipH="1">
            <a:off x="19319370" y="3419455"/>
            <a:ext cx="3900" cy="30001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4"/>
          <p:cNvCxnSpPr/>
          <p:nvPr/>
        </p:nvCxnSpPr>
        <p:spPr>
          <a:xfrm rot="-5433769">
            <a:off x="19345848" y="3393239"/>
            <a:ext cx="152707" cy="19920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24"/>
          <p:cNvCxnSpPr/>
          <p:nvPr/>
        </p:nvCxnSpPr>
        <p:spPr>
          <a:xfrm flipH="1" rot="-5433769">
            <a:off x="19347319" y="3543258"/>
            <a:ext cx="152707" cy="19920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24"/>
          <p:cNvCxnSpPr/>
          <p:nvPr/>
        </p:nvCxnSpPr>
        <p:spPr>
          <a:xfrm flipH="1">
            <a:off x="17329271" y="3419455"/>
            <a:ext cx="3900" cy="30001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24"/>
          <p:cNvCxnSpPr/>
          <p:nvPr/>
        </p:nvCxnSpPr>
        <p:spPr>
          <a:xfrm>
            <a:off x="17154477" y="4069363"/>
            <a:ext cx="2330700" cy="1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4"/>
          <p:cNvSpPr/>
          <p:nvPr/>
        </p:nvSpPr>
        <p:spPr>
          <a:xfrm rot="5141480">
            <a:off x="19145008" y="4005390"/>
            <a:ext cx="175697" cy="176871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24"/>
          <p:cNvCxnSpPr/>
          <p:nvPr/>
        </p:nvCxnSpPr>
        <p:spPr>
          <a:xfrm flipH="1" rot="-427501">
            <a:off x="19348490" y="3935250"/>
            <a:ext cx="2419" cy="30016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24"/>
          <p:cNvCxnSpPr/>
          <p:nvPr/>
        </p:nvCxnSpPr>
        <p:spPr>
          <a:xfrm flipH="1" rot="10800000">
            <a:off x="19350582" y="3947333"/>
            <a:ext cx="129300" cy="138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24"/>
          <p:cNvCxnSpPr/>
          <p:nvPr/>
        </p:nvCxnSpPr>
        <p:spPr>
          <a:xfrm>
            <a:off x="19350362" y="4082660"/>
            <a:ext cx="138000" cy="12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24"/>
          <p:cNvCxnSpPr/>
          <p:nvPr/>
        </p:nvCxnSpPr>
        <p:spPr>
          <a:xfrm flipH="1" rot="10800000">
            <a:off x="17335820" y="3916398"/>
            <a:ext cx="2400" cy="30001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4"/>
          <p:cNvSpPr/>
          <p:nvPr/>
        </p:nvSpPr>
        <p:spPr>
          <a:xfrm rot="5141480">
            <a:off x="19126944" y="4537136"/>
            <a:ext cx="175697" cy="176871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24"/>
          <p:cNvCxnSpPr/>
          <p:nvPr/>
        </p:nvCxnSpPr>
        <p:spPr>
          <a:xfrm flipH="1" rot="-427501">
            <a:off x="19330426" y="4466997"/>
            <a:ext cx="2419" cy="30016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24"/>
          <p:cNvCxnSpPr/>
          <p:nvPr/>
        </p:nvCxnSpPr>
        <p:spPr>
          <a:xfrm flipH="1" rot="10800000">
            <a:off x="19332518" y="4479080"/>
            <a:ext cx="129300" cy="138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24"/>
          <p:cNvCxnSpPr/>
          <p:nvPr/>
        </p:nvCxnSpPr>
        <p:spPr>
          <a:xfrm flipH="1" rot="10800000">
            <a:off x="17317756" y="4450999"/>
            <a:ext cx="2400" cy="30001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24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4"/>
          <p:cNvSpPr txBox="1"/>
          <p:nvPr/>
        </p:nvSpPr>
        <p:spPr>
          <a:xfrm>
            <a:off x="3190775" y="447650"/>
            <a:ext cx="3435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개요 - ERD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4" title="bread_im_tex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4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478" name="Google Shape;478;p24" title="빵틀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24"/>
            <p:cNvSpPr txBox="1"/>
            <p:nvPr/>
          </p:nvSpPr>
          <p:spPr>
            <a:xfrm>
              <a:off x="2892350" y="-2597550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기획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24384000" cy="137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5"/>
          <p:cNvSpPr txBox="1"/>
          <p:nvPr/>
        </p:nvSpPr>
        <p:spPr>
          <a:xfrm>
            <a:off x="7289400" y="4927713"/>
            <a:ext cx="98052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2. </a:t>
            </a: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 기능</a:t>
            </a:r>
            <a:endParaRPr b="1"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6" title="bs_main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331625" y="-119625"/>
            <a:ext cx="25079599" cy="140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6"/>
          <p:cNvSpPr txBox="1"/>
          <p:nvPr/>
        </p:nvSpPr>
        <p:spPr>
          <a:xfrm>
            <a:off x="7289400" y="4911000"/>
            <a:ext cx="98052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2-1. KIOSK</a:t>
            </a:r>
            <a:endParaRPr b="1"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7"/>
          <p:cNvSpPr txBox="1"/>
          <p:nvPr/>
        </p:nvSpPr>
        <p:spPr>
          <a:xfrm>
            <a:off x="3190775" y="447650"/>
            <a:ext cx="6575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화면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7"/>
          <p:cNvSpPr txBox="1"/>
          <p:nvPr/>
        </p:nvSpPr>
        <p:spPr>
          <a:xfrm>
            <a:off x="9042825" y="4605384"/>
            <a:ext cx="76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500" name="Google Shape;5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850" y="3078612"/>
            <a:ext cx="22646660" cy="970231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>
            <a:off x="5956712" y="10797525"/>
            <a:ext cx="2499000" cy="920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7" title="스크린샷 2025-03-12 150529.png"/>
          <p:cNvPicPr preferRelativeResize="0"/>
          <p:nvPr/>
        </p:nvPicPr>
        <p:blipFill rotWithShape="1">
          <a:blip r:embed="rId6">
            <a:alphaModFix/>
          </a:blip>
          <a:srcRect b="17638" l="61034" r="13521" t="23468"/>
          <a:stretch/>
        </p:blipFill>
        <p:spPr>
          <a:xfrm>
            <a:off x="14361650" y="2466000"/>
            <a:ext cx="10036951" cy="94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7"/>
          <p:cNvSpPr txBox="1"/>
          <p:nvPr/>
        </p:nvSpPr>
        <p:spPr>
          <a:xfrm>
            <a:off x="9193150" y="10873725"/>
            <a:ext cx="9610800" cy="22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키오스크의 카메라가 촬영 후 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 모델</a:t>
            </a: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자동으로 탐지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7"/>
          <p:cNvSpPr txBox="1"/>
          <p:nvPr/>
        </p:nvSpPr>
        <p:spPr>
          <a:xfrm>
            <a:off x="4739854" y="10475024"/>
            <a:ext cx="895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①</a:t>
            </a:r>
            <a:endParaRPr b="1" sz="8000">
              <a:solidFill>
                <a:srgbClr val="FF0000"/>
              </a:solidFill>
            </a:endParaRPr>
          </a:p>
        </p:txBody>
      </p:sp>
      <p:pic>
        <p:nvPicPr>
          <p:cNvPr id="506" name="Google Shape;506;p27" title="bread_im_tex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7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508" name="Google Shape;508;p27" title="빵틀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27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8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3190775" y="447650"/>
            <a:ext cx="3435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화면 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8"/>
          <p:cNvPicPr preferRelativeResize="0"/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344125" y="2735975"/>
            <a:ext cx="23720324" cy="104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5975" y="3392125"/>
            <a:ext cx="10170250" cy="67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8"/>
          <p:cNvSpPr/>
          <p:nvPr/>
        </p:nvSpPr>
        <p:spPr>
          <a:xfrm>
            <a:off x="7196025" y="3392125"/>
            <a:ext cx="10170300" cy="6759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8"/>
          <p:cNvSpPr txBox="1"/>
          <p:nvPr/>
        </p:nvSpPr>
        <p:spPr>
          <a:xfrm>
            <a:off x="17519850" y="3392125"/>
            <a:ext cx="6390900" cy="630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탐지 후 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Bounding Box*</a:t>
            </a: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 그려진 이미지 출력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8"/>
          <p:cNvSpPr txBox="1"/>
          <p:nvPr/>
        </p:nvSpPr>
        <p:spPr>
          <a:xfrm>
            <a:off x="5844150" y="3206500"/>
            <a:ext cx="1198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②</a:t>
            </a:r>
            <a:endParaRPr b="1" sz="8000">
              <a:solidFill>
                <a:srgbClr val="FF0000"/>
              </a:solidFill>
            </a:endParaRPr>
          </a:p>
        </p:txBody>
      </p:sp>
      <p:sp>
        <p:nvSpPr>
          <p:cNvPr id="523" name="Google Shape;523;p28"/>
          <p:cNvSpPr txBox="1"/>
          <p:nvPr/>
        </p:nvSpPr>
        <p:spPr>
          <a:xfrm>
            <a:off x="17519850" y="7821400"/>
            <a:ext cx="6390900" cy="233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*Bounding Box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이미지에서 객체를 감싸는 네모난 박스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28" title="bread_im_tex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8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526" name="Google Shape;526;p28" title="빵틀2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28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/>
          <p:cNvSpPr txBox="1"/>
          <p:nvPr/>
        </p:nvSpPr>
        <p:spPr>
          <a:xfrm>
            <a:off x="9042825" y="4605384"/>
            <a:ext cx="76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533" name="Google Shape;5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50" y="2825500"/>
            <a:ext cx="22745029" cy="99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9"/>
          <p:cNvSpPr/>
          <p:nvPr/>
        </p:nvSpPr>
        <p:spPr>
          <a:xfrm>
            <a:off x="15008425" y="4605375"/>
            <a:ext cx="8282700" cy="5852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9"/>
          <p:cNvSpPr txBox="1"/>
          <p:nvPr/>
        </p:nvSpPr>
        <p:spPr>
          <a:xfrm>
            <a:off x="13521480" y="4571992"/>
            <a:ext cx="1187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③</a:t>
            </a:r>
            <a:endParaRPr b="1" sz="8000">
              <a:solidFill>
                <a:srgbClr val="FF0000"/>
              </a:solidFill>
            </a:endParaRPr>
          </a:p>
        </p:txBody>
      </p:sp>
      <p:pic>
        <p:nvPicPr>
          <p:cNvPr id="536" name="Google Shape;5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9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9"/>
          <p:cNvSpPr txBox="1"/>
          <p:nvPr/>
        </p:nvSpPr>
        <p:spPr>
          <a:xfrm>
            <a:off x="3190775" y="447650"/>
            <a:ext cx="3435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화면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9"/>
          <p:cNvSpPr txBox="1"/>
          <p:nvPr/>
        </p:nvSpPr>
        <p:spPr>
          <a:xfrm>
            <a:off x="7974175" y="6282375"/>
            <a:ext cx="6534300" cy="304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품목, 가격이 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화면에 표시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29" title="bread_im_tex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29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543" name="Google Shape;543;p29" title="빵틀2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29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0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0"/>
          <p:cNvSpPr txBox="1"/>
          <p:nvPr/>
        </p:nvSpPr>
        <p:spPr>
          <a:xfrm>
            <a:off x="3190775" y="447650"/>
            <a:ext cx="3435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화면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0"/>
          <p:cNvPicPr preferRelativeResize="0"/>
          <p:nvPr/>
        </p:nvPicPr>
        <p:blipFill rotWithShape="1">
          <a:blip r:embed="rId5">
            <a:alphaModFix/>
          </a:blip>
          <a:srcRect b="1661" l="1671" r="0" t="0"/>
          <a:stretch/>
        </p:blipFill>
        <p:spPr>
          <a:xfrm>
            <a:off x="2448900" y="3393500"/>
            <a:ext cx="9448125" cy="80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8400" y="3393500"/>
            <a:ext cx="8173075" cy="87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0"/>
          <p:cNvSpPr/>
          <p:nvPr/>
        </p:nvSpPr>
        <p:spPr>
          <a:xfrm>
            <a:off x="13724600" y="8007375"/>
            <a:ext cx="2051700" cy="1095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0"/>
          <p:cNvSpPr/>
          <p:nvPr/>
        </p:nvSpPr>
        <p:spPr>
          <a:xfrm>
            <a:off x="4444775" y="4572000"/>
            <a:ext cx="2997000" cy="1095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0"/>
          <p:cNvSpPr txBox="1"/>
          <p:nvPr/>
        </p:nvSpPr>
        <p:spPr>
          <a:xfrm>
            <a:off x="3190781" y="4335600"/>
            <a:ext cx="129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①</a:t>
            </a:r>
            <a:endParaRPr b="1" sz="8000">
              <a:solidFill>
                <a:srgbClr val="FF0000"/>
              </a:solidFill>
            </a:endParaRPr>
          </a:p>
        </p:txBody>
      </p:sp>
      <p:sp>
        <p:nvSpPr>
          <p:cNvPr id="558" name="Google Shape;558;p30"/>
          <p:cNvSpPr txBox="1"/>
          <p:nvPr/>
        </p:nvSpPr>
        <p:spPr>
          <a:xfrm>
            <a:off x="12425025" y="7746275"/>
            <a:ext cx="114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②</a:t>
            </a:r>
            <a:endParaRPr b="1" sz="8000">
              <a:solidFill>
                <a:srgbClr val="FF0000"/>
              </a:solidFill>
            </a:endParaRPr>
          </a:p>
        </p:txBody>
      </p:sp>
      <p:sp>
        <p:nvSpPr>
          <p:cNvPr id="559" name="Google Shape;559;p30"/>
          <p:cNvSpPr txBox="1"/>
          <p:nvPr/>
        </p:nvSpPr>
        <p:spPr>
          <a:xfrm>
            <a:off x="8937650" y="3109800"/>
            <a:ext cx="7916400" cy="386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신뢰도가 </a:t>
            </a:r>
            <a:r>
              <a:rPr b="1" lang="en-US" sz="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미만이</a:t>
            </a: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면 제품명이 붉은색으로 출력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30" title="bread_im_tex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30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562" name="Google Shape;562;p30" title="빵틀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30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1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1"/>
          <p:cNvSpPr txBox="1"/>
          <p:nvPr/>
        </p:nvSpPr>
        <p:spPr>
          <a:xfrm>
            <a:off x="3190775" y="447650"/>
            <a:ext cx="3435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화면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8400" y="3393500"/>
            <a:ext cx="8173075" cy="87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1"/>
          <p:cNvSpPr/>
          <p:nvPr/>
        </p:nvSpPr>
        <p:spPr>
          <a:xfrm>
            <a:off x="17907175" y="11055975"/>
            <a:ext cx="2329800" cy="962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1"/>
          <p:cNvSpPr txBox="1"/>
          <p:nvPr/>
        </p:nvSpPr>
        <p:spPr>
          <a:xfrm>
            <a:off x="15031075" y="10823450"/>
            <a:ext cx="2595900" cy="1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①</a:t>
            </a:r>
            <a:endParaRPr b="1" sz="8000">
              <a:solidFill>
                <a:srgbClr val="FF0000"/>
              </a:solidFill>
            </a:endParaRPr>
          </a:p>
        </p:txBody>
      </p:sp>
      <p:pic>
        <p:nvPicPr>
          <p:cNvPr id="575" name="Google Shape;575;p31"/>
          <p:cNvPicPr preferRelativeResize="0"/>
          <p:nvPr/>
        </p:nvPicPr>
        <p:blipFill rotWithShape="1">
          <a:blip r:embed="rId6">
            <a:alphaModFix/>
          </a:blip>
          <a:srcRect b="32909" l="29164" r="28538" t="7070"/>
          <a:stretch/>
        </p:blipFill>
        <p:spPr>
          <a:xfrm>
            <a:off x="2448900" y="3393500"/>
            <a:ext cx="9448125" cy="80362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6" name="Google Shape;576;p31"/>
          <p:cNvSpPr/>
          <p:nvPr/>
        </p:nvSpPr>
        <p:spPr>
          <a:xfrm>
            <a:off x="2448900" y="3335500"/>
            <a:ext cx="9448200" cy="8094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1"/>
          <p:cNvSpPr txBox="1"/>
          <p:nvPr/>
        </p:nvSpPr>
        <p:spPr>
          <a:xfrm>
            <a:off x="1002531" y="3106900"/>
            <a:ext cx="129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0">
                <a:solidFill>
                  <a:srgbClr val="FF0000"/>
                </a:solidFill>
              </a:rPr>
              <a:t>②</a:t>
            </a:r>
            <a:endParaRPr b="1" sz="8000">
              <a:solidFill>
                <a:srgbClr val="FF0000"/>
              </a:solidFill>
            </a:endParaRPr>
          </a:p>
        </p:txBody>
      </p:sp>
      <p:sp>
        <p:nvSpPr>
          <p:cNvPr id="578" name="Google Shape;578;p31"/>
          <p:cNvSpPr txBox="1"/>
          <p:nvPr/>
        </p:nvSpPr>
        <p:spPr>
          <a:xfrm>
            <a:off x="12883400" y="7519525"/>
            <a:ext cx="7044300" cy="305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실제로 틀렸을 경우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직접 수정 가능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31" title="bread_im_tex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31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581" name="Google Shape;581;p31" title="빵틀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31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6360681" y="9369450"/>
            <a:ext cx="37971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 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0590162" y="4303553"/>
            <a:ext cx="4426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시연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4649075" y="9451023"/>
            <a:ext cx="4426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개선방안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9125450" y="4258389"/>
            <a:ext cx="4426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마무리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360685" y="10379806"/>
            <a:ext cx="37971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2-1. KIOSK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6360675" y="11182261"/>
            <a:ext cx="5602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2-2. WEB (소비자, 매니저)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title="bread_im_tex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22719775" y="9462050"/>
            <a:ext cx="13221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1305225" y="7231925"/>
            <a:ext cx="21963600" cy="2556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722" y="3939203"/>
            <a:ext cx="1759800" cy="1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923775" y="7054625"/>
            <a:ext cx="695700" cy="610200"/>
          </a:xfrm>
          <a:prstGeom prst="ellipse">
            <a:avLst/>
          </a:prstGeom>
          <a:solidFill>
            <a:srgbClr val="9F60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4953269" y="7113163"/>
            <a:ext cx="695700" cy="610200"/>
          </a:xfrm>
          <a:prstGeom prst="ellipse">
            <a:avLst/>
          </a:prstGeom>
          <a:solidFill>
            <a:srgbClr val="9F60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9210001" y="7054538"/>
            <a:ext cx="695700" cy="610200"/>
          </a:xfrm>
          <a:prstGeom prst="ellipse">
            <a:avLst/>
          </a:prstGeom>
          <a:solidFill>
            <a:srgbClr val="9F60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13289758" y="7113175"/>
            <a:ext cx="695700" cy="610200"/>
          </a:xfrm>
          <a:prstGeom prst="ellipse">
            <a:avLst/>
          </a:prstGeom>
          <a:solidFill>
            <a:srgbClr val="9F60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17635511" y="7056125"/>
            <a:ext cx="695700" cy="610200"/>
          </a:xfrm>
          <a:prstGeom prst="ellipse">
            <a:avLst/>
          </a:prstGeom>
          <a:solidFill>
            <a:srgbClr val="9F60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21384078" y="7113175"/>
            <a:ext cx="695700" cy="610200"/>
          </a:xfrm>
          <a:prstGeom prst="ellipse">
            <a:avLst/>
          </a:prstGeom>
          <a:solidFill>
            <a:srgbClr val="9F60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4"/>
          <p:cNvCxnSpPr>
            <a:stCxn id="113" idx="0"/>
          </p:cNvCxnSpPr>
          <p:nvPr/>
        </p:nvCxnSpPr>
        <p:spPr>
          <a:xfrm flipH="1" rot="10800000">
            <a:off x="1271625" y="5635025"/>
            <a:ext cx="9000" cy="1419600"/>
          </a:xfrm>
          <a:prstGeom prst="straightConnector1">
            <a:avLst/>
          </a:prstGeom>
          <a:noFill/>
          <a:ln cap="flat" cmpd="sng" w="114300">
            <a:solidFill>
              <a:srgbClr val="9F60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4"/>
          <p:cNvSpPr txBox="1"/>
          <p:nvPr/>
        </p:nvSpPr>
        <p:spPr>
          <a:xfrm>
            <a:off x="1048425" y="4418903"/>
            <a:ext cx="91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1222" y="9124291"/>
            <a:ext cx="1759800" cy="1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5077925" y="9603990"/>
            <a:ext cx="91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14"/>
          <p:cNvCxnSpPr>
            <a:stCxn id="121" idx="0"/>
          </p:cNvCxnSpPr>
          <p:nvPr/>
        </p:nvCxnSpPr>
        <p:spPr>
          <a:xfrm flipH="1" rot="10800000">
            <a:off x="5301122" y="7695991"/>
            <a:ext cx="4500" cy="1428300"/>
          </a:xfrm>
          <a:prstGeom prst="straightConnector1">
            <a:avLst/>
          </a:prstGeom>
          <a:noFill/>
          <a:ln cap="flat" cmpd="sng" w="114300">
            <a:solidFill>
              <a:srgbClr val="9F603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972" y="3915141"/>
            <a:ext cx="1759800" cy="175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4"/>
          <p:cNvCxnSpPr/>
          <p:nvPr/>
        </p:nvCxnSpPr>
        <p:spPr>
          <a:xfrm flipH="1" rot="10800000">
            <a:off x="9557875" y="5610963"/>
            <a:ext cx="9000" cy="1419600"/>
          </a:xfrm>
          <a:prstGeom prst="straightConnector1">
            <a:avLst/>
          </a:prstGeom>
          <a:noFill/>
          <a:ln cap="flat" cmpd="sng" w="114300">
            <a:solidFill>
              <a:srgbClr val="9F60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4"/>
          <p:cNvSpPr txBox="1"/>
          <p:nvPr/>
        </p:nvSpPr>
        <p:spPr>
          <a:xfrm>
            <a:off x="9334675" y="4394840"/>
            <a:ext cx="91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36872" y="9124303"/>
            <a:ext cx="1759800" cy="1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/>
        </p:nvSpPr>
        <p:spPr>
          <a:xfrm>
            <a:off x="13393575" y="9604003"/>
            <a:ext cx="91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14"/>
          <p:cNvCxnSpPr>
            <a:stCxn id="127" idx="0"/>
          </p:cNvCxnSpPr>
          <p:nvPr/>
        </p:nvCxnSpPr>
        <p:spPr>
          <a:xfrm flipH="1" rot="10800000">
            <a:off x="13616772" y="7696003"/>
            <a:ext cx="4500" cy="1428300"/>
          </a:xfrm>
          <a:prstGeom prst="straightConnector1">
            <a:avLst/>
          </a:prstGeom>
          <a:noFill/>
          <a:ln cap="flat" cmpd="sng" w="114300">
            <a:solidFill>
              <a:srgbClr val="9F603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98947" y="3915141"/>
            <a:ext cx="1759800" cy="175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4"/>
          <p:cNvCxnSpPr/>
          <p:nvPr/>
        </p:nvCxnSpPr>
        <p:spPr>
          <a:xfrm flipH="1" rot="10800000">
            <a:off x="17978850" y="5610963"/>
            <a:ext cx="9000" cy="1419600"/>
          </a:xfrm>
          <a:prstGeom prst="straightConnector1">
            <a:avLst/>
          </a:prstGeom>
          <a:noFill/>
          <a:ln cap="flat" cmpd="sng" w="114300">
            <a:solidFill>
              <a:srgbClr val="9F60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4"/>
          <p:cNvSpPr txBox="1"/>
          <p:nvPr/>
        </p:nvSpPr>
        <p:spPr>
          <a:xfrm>
            <a:off x="17755650" y="4394840"/>
            <a:ext cx="91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64222" y="9155303"/>
            <a:ext cx="1759800" cy="1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/>
        </p:nvSpPr>
        <p:spPr>
          <a:xfrm>
            <a:off x="21520925" y="9635003"/>
            <a:ext cx="91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14"/>
          <p:cNvCxnSpPr>
            <a:stCxn id="133" idx="0"/>
          </p:cNvCxnSpPr>
          <p:nvPr/>
        </p:nvCxnSpPr>
        <p:spPr>
          <a:xfrm flipH="1" rot="10800000">
            <a:off x="21744122" y="7727003"/>
            <a:ext cx="4500" cy="1428300"/>
          </a:xfrm>
          <a:prstGeom prst="straightConnector1">
            <a:avLst/>
          </a:prstGeom>
          <a:noFill/>
          <a:ln cap="flat" cmpd="sng" w="114300">
            <a:solidFill>
              <a:srgbClr val="9F60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4"/>
          <p:cNvSpPr txBox="1"/>
          <p:nvPr/>
        </p:nvSpPr>
        <p:spPr>
          <a:xfrm>
            <a:off x="2305407" y="4029782"/>
            <a:ext cx="4426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2683582" y="4826624"/>
            <a:ext cx="4426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1-1. 프로젝트 소개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2683582" y="5703711"/>
            <a:ext cx="44265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1-2. 개요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4" title="빵틀2.png"/>
          <p:cNvPicPr preferRelativeResize="0"/>
          <p:nvPr/>
        </p:nvPicPr>
        <p:blipFill rotWithShape="1">
          <a:blip r:embed="rId7">
            <a:alphaModFix/>
          </a:blip>
          <a:srcRect b="164010" l="-55870" r="55870" t="-164010"/>
          <a:stretch/>
        </p:blipFill>
        <p:spPr>
          <a:xfrm>
            <a:off x="-17811750" y="-1407175"/>
            <a:ext cx="8115300" cy="418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4"/>
          <p:cNvGrpSpPr/>
          <p:nvPr/>
        </p:nvGrpSpPr>
        <p:grpSpPr>
          <a:xfrm>
            <a:off x="492250" y="126425"/>
            <a:ext cx="2329749" cy="1200415"/>
            <a:chOff x="2607375" y="-2962525"/>
            <a:chExt cx="2329749" cy="1200415"/>
          </a:xfrm>
        </p:grpSpPr>
        <p:pic>
          <p:nvPicPr>
            <p:cNvPr id="141" name="Google Shape;141;p14" title="빵틀2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4"/>
            <p:cNvSpPr txBox="1"/>
            <p:nvPr/>
          </p:nvSpPr>
          <p:spPr>
            <a:xfrm>
              <a:off x="2892350" y="-2602987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목차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b="28459" l="37288" r="36074" t="35755"/>
          <a:stretch/>
        </p:blipFill>
        <p:spPr>
          <a:xfrm>
            <a:off x="2889988" y="3311363"/>
            <a:ext cx="8599245" cy="24477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4">
            <a:alphaModFix/>
          </a:blip>
          <a:srcRect b="10753" l="34125" r="34430" t="9476"/>
          <a:stretch/>
        </p:blipFill>
        <p:spPr>
          <a:xfrm>
            <a:off x="2889988" y="6544679"/>
            <a:ext cx="8599261" cy="61201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9" name="Google Shape;589;p32"/>
          <p:cNvPicPr preferRelativeResize="0"/>
          <p:nvPr/>
        </p:nvPicPr>
        <p:blipFill rotWithShape="1">
          <a:blip r:embed="rId5">
            <a:alphaModFix/>
          </a:blip>
          <a:srcRect b="0" l="33305" r="35004" t="0"/>
          <a:stretch/>
        </p:blipFill>
        <p:spPr>
          <a:xfrm>
            <a:off x="12849816" y="3311376"/>
            <a:ext cx="8599219" cy="93534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0" name="Google Shape;590;p32"/>
          <p:cNvSpPr/>
          <p:nvPr/>
        </p:nvSpPr>
        <p:spPr>
          <a:xfrm>
            <a:off x="5014450" y="7405600"/>
            <a:ext cx="4455300" cy="629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2"/>
          <p:cNvSpPr txBox="1"/>
          <p:nvPr/>
        </p:nvSpPr>
        <p:spPr>
          <a:xfrm>
            <a:off x="3765707" y="7003919"/>
            <a:ext cx="1068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0">
                <a:solidFill>
                  <a:srgbClr val="FF0000"/>
                </a:solidFill>
              </a:rPr>
              <a:t>②</a:t>
            </a:r>
            <a:endParaRPr b="1" sz="8000">
              <a:solidFill>
                <a:srgbClr val="FF0000"/>
              </a:solidFill>
            </a:endParaRPr>
          </a:p>
        </p:txBody>
      </p:sp>
      <p:sp>
        <p:nvSpPr>
          <p:cNvPr id="592" name="Google Shape;592;p32"/>
          <p:cNvSpPr txBox="1"/>
          <p:nvPr/>
        </p:nvSpPr>
        <p:spPr>
          <a:xfrm>
            <a:off x="13419046" y="3981129"/>
            <a:ext cx="1019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③</a:t>
            </a:r>
            <a:endParaRPr b="1" sz="8000">
              <a:solidFill>
                <a:srgbClr val="FF0000"/>
              </a:solidFill>
            </a:endParaRPr>
          </a:p>
        </p:txBody>
      </p:sp>
      <p:sp>
        <p:nvSpPr>
          <p:cNvPr id="593" name="Google Shape;593;p32"/>
          <p:cNvSpPr/>
          <p:nvPr/>
        </p:nvSpPr>
        <p:spPr>
          <a:xfrm>
            <a:off x="14776526" y="4193150"/>
            <a:ext cx="5263800" cy="2750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2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2"/>
          <p:cNvSpPr txBox="1"/>
          <p:nvPr/>
        </p:nvSpPr>
        <p:spPr>
          <a:xfrm>
            <a:off x="3190775" y="447650"/>
            <a:ext cx="3435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화면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2"/>
          <p:cNvSpPr/>
          <p:nvPr/>
        </p:nvSpPr>
        <p:spPr>
          <a:xfrm>
            <a:off x="4275675" y="4508500"/>
            <a:ext cx="2582400" cy="43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2"/>
          <p:cNvSpPr txBox="1"/>
          <p:nvPr/>
        </p:nvSpPr>
        <p:spPr>
          <a:xfrm>
            <a:off x="3003707" y="3934844"/>
            <a:ext cx="1068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①</a:t>
            </a:r>
            <a:endParaRPr b="1" sz="8000">
              <a:solidFill>
                <a:srgbClr val="FF0000"/>
              </a:solidFill>
            </a:endParaRPr>
          </a:p>
        </p:txBody>
      </p:sp>
      <p:pic>
        <p:nvPicPr>
          <p:cNvPr id="600" name="Google Shape;600;p32" title="bread_im_tex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32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602" name="Google Shape;602;p32" title="빵틀2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32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3"/>
          <p:cNvPicPr preferRelativeResize="0"/>
          <p:nvPr/>
        </p:nvPicPr>
        <p:blipFill rotWithShape="1">
          <a:blip r:embed="rId3">
            <a:alphaModFix/>
          </a:blip>
          <a:srcRect b="0" l="27449" r="26938" t="10785"/>
          <a:stretch/>
        </p:blipFill>
        <p:spPr>
          <a:xfrm>
            <a:off x="847575" y="2657775"/>
            <a:ext cx="15122981" cy="10228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9" name="Google Shape;6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8063" y="2673909"/>
            <a:ext cx="6681862" cy="55098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0" name="Google Shape;610;p33"/>
          <p:cNvSpPr/>
          <p:nvPr/>
        </p:nvSpPr>
        <p:spPr>
          <a:xfrm>
            <a:off x="6700810" y="8441438"/>
            <a:ext cx="6846300" cy="195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3"/>
          <p:cNvSpPr/>
          <p:nvPr/>
        </p:nvSpPr>
        <p:spPr>
          <a:xfrm>
            <a:off x="17402359" y="4104137"/>
            <a:ext cx="5418000" cy="1959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3"/>
          <p:cNvSpPr txBox="1"/>
          <p:nvPr/>
        </p:nvSpPr>
        <p:spPr>
          <a:xfrm>
            <a:off x="5396843" y="8236200"/>
            <a:ext cx="1233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①</a:t>
            </a:r>
            <a:endParaRPr b="1" sz="8000">
              <a:solidFill>
                <a:srgbClr val="FF0000"/>
              </a:solidFill>
            </a:endParaRPr>
          </a:p>
        </p:txBody>
      </p:sp>
      <p:sp>
        <p:nvSpPr>
          <p:cNvPr id="613" name="Google Shape;613;p33"/>
          <p:cNvSpPr txBox="1"/>
          <p:nvPr/>
        </p:nvSpPr>
        <p:spPr>
          <a:xfrm>
            <a:off x="16016049" y="3875525"/>
            <a:ext cx="1233900" cy="1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0000"/>
                </a:solidFill>
              </a:rPr>
              <a:t>②</a:t>
            </a:r>
            <a:endParaRPr b="1" sz="8000">
              <a:solidFill>
                <a:srgbClr val="FF0000"/>
              </a:solidFill>
            </a:endParaRPr>
          </a:p>
        </p:txBody>
      </p:sp>
      <p:pic>
        <p:nvPicPr>
          <p:cNvPr id="614" name="Google Shape;6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3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3"/>
          <p:cNvSpPr txBox="1"/>
          <p:nvPr/>
        </p:nvSpPr>
        <p:spPr>
          <a:xfrm>
            <a:off x="3190775" y="447650"/>
            <a:ext cx="3435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화면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3"/>
          <p:cNvSpPr txBox="1"/>
          <p:nvPr/>
        </p:nvSpPr>
        <p:spPr>
          <a:xfrm>
            <a:off x="17205688" y="8910825"/>
            <a:ext cx="6846300" cy="26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매장별로 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적립 비율이 다르다.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66017" y="9139397"/>
            <a:ext cx="1039674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3" title="bread_im_tex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1" name="Google Shape;621;p33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622" name="Google Shape;622;p33" title="빵틀2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33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4"/>
          <p:cNvSpPr txBox="1"/>
          <p:nvPr/>
        </p:nvSpPr>
        <p:spPr>
          <a:xfrm>
            <a:off x="19173200" y="9377100"/>
            <a:ext cx="39741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anchor 없이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B-Box를 직접 예측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1" name="Google Shape;631;p34"/>
          <p:cNvGrpSpPr/>
          <p:nvPr/>
        </p:nvGrpSpPr>
        <p:grpSpPr>
          <a:xfrm>
            <a:off x="538879" y="2647174"/>
            <a:ext cx="9907854" cy="8250335"/>
            <a:chOff x="-1609971" y="2587527"/>
            <a:chExt cx="17297232" cy="11799678"/>
          </a:xfrm>
        </p:grpSpPr>
        <p:sp>
          <p:nvSpPr>
            <p:cNvPr id="632" name="Google Shape;632;p34"/>
            <p:cNvSpPr txBox="1"/>
            <p:nvPr/>
          </p:nvSpPr>
          <p:spPr>
            <a:xfrm>
              <a:off x="-311139" y="3025604"/>
              <a:ext cx="15998400" cy="113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YOLOv8s</a:t>
              </a:r>
              <a:endParaRPr b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50850" lvl="0" marL="45720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Char char="●"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모바일, 임베디드 환경에서도 실행 가능</a:t>
              </a: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50850" lvl="0" marL="45720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Char char="●"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검증된 안정성</a:t>
              </a: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50850" lvl="0" marL="457200" rtl="0" algn="l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Char char="●"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anchor-free 방식 지원</a:t>
              </a:r>
              <a:endParaRPr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3" name="Google Shape;633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09971" y="2587527"/>
              <a:ext cx="2245374" cy="1839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" name="Google Shape;634;p34"/>
          <p:cNvSpPr txBox="1"/>
          <p:nvPr/>
        </p:nvSpPr>
        <p:spPr>
          <a:xfrm>
            <a:off x="3190775" y="447650"/>
            <a:ext cx="65562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YOLOv8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4"/>
          <p:cNvSpPr txBox="1"/>
          <p:nvPr/>
        </p:nvSpPr>
        <p:spPr>
          <a:xfrm>
            <a:off x="18780788" y="3908238"/>
            <a:ext cx="47589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B-B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ox 크기가 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미리 정의된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몇 개의 크기로 고정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5047937" y="7448072"/>
            <a:ext cx="9574774" cy="3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34"/>
          <p:cNvCxnSpPr/>
          <p:nvPr/>
        </p:nvCxnSpPr>
        <p:spPr>
          <a:xfrm rot="10800000">
            <a:off x="18551563" y="6293850"/>
            <a:ext cx="5012700" cy="2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34"/>
          <p:cNvCxnSpPr/>
          <p:nvPr/>
        </p:nvCxnSpPr>
        <p:spPr>
          <a:xfrm rot="10800000">
            <a:off x="18683600" y="11130025"/>
            <a:ext cx="5012700" cy="2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0" name="Google Shape;640;p34" title="bread_im_tex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34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642" name="Google Shape;642;p34" title="빵틀2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34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4" name="Google Shape;644;p34"/>
          <p:cNvGrpSpPr/>
          <p:nvPr/>
        </p:nvGrpSpPr>
        <p:grpSpPr>
          <a:xfrm>
            <a:off x="10249453" y="2029425"/>
            <a:ext cx="8136005" cy="5417975"/>
            <a:chOff x="-11301100" y="-8"/>
            <a:chExt cx="10309181" cy="6758108"/>
          </a:xfrm>
        </p:grpSpPr>
        <p:pic>
          <p:nvPicPr>
            <p:cNvPr id="645" name="Google Shape;645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11301100" y="-8"/>
              <a:ext cx="10309181" cy="6298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34"/>
            <p:cNvSpPr/>
            <p:nvPr/>
          </p:nvSpPr>
          <p:spPr>
            <a:xfrm>
              <a:off x="-10099500" y="738150"/>
              <a:ext cx="4620000" cy="5828400"/>
            </a:xfrm>
            <a:prstGeom prst="rect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-8018100" y="342375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-9056850" y="546600"/>
              <a:ext cx="2534700" cy="62115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-11268600" y="2643300"/>
              <a:ext cx="6958200" cy="2018100"/>
            </a:xfrm>
            <a:prstGeom prst="rect">
              <a:avLst/>
            </a:prstGeom>
            <a:noFill/>
            <a:ln cap="flat" cmpd="sng" w="762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-10712250" y="1481400"/>
              <a:ext cx="5845500" cy="4341900"/>
            </a:xfrm>
            <a:prstGeom prst="rect">
              <a:avLst/>
            </a:prstGeom>
            <a:noFill/>
            <a:ln cap="flat" cmpd="sng" w="762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1" name="Google Shape;651;p34"/>
          <p:cNvGrpSpPr/>
          <p:nvPr/>
        </p:nvGrpSpPr>
        <p:grpSpPr>
          <a:xfrm>
            <a:off x="10249444" y="8045529"/>
            <a:ext cx="8136005" cy="5003310"/>
            <a:chOff x="-11268600" y="8485717"/>
            <a:chExt cx="10309181" cy="6298225"/>
          </a:xfrm>
        </p:grpSpPr>
        <p:pic>
          <p:nvPicPr>
            <p:cNvPr id="652" name="Google Shape;652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11268600" y="8485717"/>
              <a:ext cx="10309181" cy="6298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34"/>
            <p:cNvSpPr/>
            <p:nvPr/>
          </p:nvSpPr>
          <p:spPr>
            <a:xfrm>
              <a:off x="-9544450" y="9514775"/>
              <a:ext cx="3644400" cy="5268900"/>
            </a:xfrm>
            <a:prstGeom prst="rect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-7950850" y="11920625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5" name="Google Shape;655;p34"/>
            <p:cNvCxnSpPr>
              <a:stCxn id="654" idx="0"/>
              <a:endCxn id="653" idx="0"/>
            </p:cNvCxnSpPr>
            <p:nvPr/>
          </p:nvCxnSpPr>
          <p:spPr>
            <a:xfrm rot="10800000">
              <a:off x="-7722250" y="9514925"/>
              <a:ext cx="0" cy="24057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6" name="Google Shape;656;p34"/>
            <p:cNvCxnSpPr>
              <a:stCxn id="654" idx="6"/>
              <a:endCxn id="653" idx="3"/>
            </p:cNvCxnSpPr>
            <p:nvPr/>
          </p:nvCxnSpPr>
          <p:spPr>
            <a:xfrm>
              <a:off x="-7493650" y="12149225"/>
              <a:ext cx="1593600" cy="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7" name="Google Shape;657;p34"/>
            <p:cNvCxnSpPr>
              <a:stCxn id="654" idx="2"/>
              <a:endCxn id="653" idx="1"/>
            </p:cNvCxnSpPr>
            <p:nvPr/>
          </p:nvCxnSpPr>
          <p:spPr>
            <a:xfrm rot="10800000">
              <a:off x="-9544450" y="12149225"/>
              <a:ext cx="1593600" cy="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8" name="Google Shape;658;p34"/>
            <p:cNvCxnSpPr>
              <a:endCxn id="653" idx="2"/>
            </p:cNvCxnSpPr>
            <p:nvPr/>
          </p:nvCxnSpPr>
          <p:spPr>
            <a:xfrm>
              <a:off x="-7722250" y="12377675"/>
              <a:ext cx="0" cy="24060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59" name="Google Shape;659;p34"/>
          <p:cNvSpPr/>
          <p:nvPr/>
        </p:nvSpPr>
        <p:spPr>
          <a:xfrm>
            <a:off x="19285432" y="8310250"/>
            <a:ext cx="3548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Anchor-free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4"/>
          <p:cNvSpPr/>
          <p:nvPr/>
        </p:nvSpPr>
        <p:spPr>
          <a:xfrm>
            <a:off x="19285432" y="2679450"/>
            <a:ext cx="3548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Anchor-based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" name="Google Shape;665;p35"/>
          <p:cNvGraphicFramePr/>
          <p:nvPr/>
        </p:nvGraphicFramePr>
        <p:xfrm>
          <a:off x="798375" y="255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{1B256129-3CCF-4425-815F-FC556081C464}</a:tableStyleId>
              </a:tblPr>
              <a:tblGrid>
                <a:gridCol w="1752975"/>
                <a:gridCol w="7011425"/>
                <a:gridCol w="7011425"/>
                <a:gridCol w="7011425"/>
              </a:tblGrid>
              <a:tr h="10693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모델</a:t>
                      </a:r>
                      <a:endParaRPr b="1"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YOLOv8</a:t>
                      </a:r>
                      <a:endParaRPr b="1"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Faster R-CNN</a:t>
                      </a:r>
                      <a:endParaRPr b="1"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Mask R-CNN</a:t>
                      </a:r>
                      <a:endParaRPr b="1"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</a:tr>
              <a:tr h="3870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방식</a:t>
                      </a:r>
                      <a:endParaRPr b="1"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단일 단계 (One-stage)</a:t>
                      </a:r>
                      <a:endParaRPr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두 단계 (Two-stage)</a:t>
                      </a:r>
                      <a:endParaRPr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두 단계 (Two-stage)</a:t>
                      </a:r>
                      <a:endParaRPr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속도</a:t>
                      </a:r>
                      <a:endParaRPr b="1"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빠름</a:t>
                      </a:r>
                      <a:endParaRPr sz="3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느림</a:t>
                      </a:r>
                      <a:endParaRPr sz="3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느림</a:t>
                      </a:r>
                      <a:endParaRPr sz="3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정확도</a:t>
                      </a:r>
                      <a:endParaRPr b="1"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높음</a:t>
                      </a:r>
                      <a:endParaRPr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매우 높음</a:t>
                      </a:r>
                      <a:endParaRPr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매우 높음</a:t>
                      </a:r>
                      <a:endParaRPr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특징</a:t>
                      </a:r>
                      <a:endParaRPr b="1" sz="35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bounding box</a:t>
                      </a:r>
                      <a:endParaRPr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bounding box</a:t>
                      </a:r>
                      <a:endParaRPr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bounding box + segmentation*</a:t>
                      </a:r>
                      <a:endParaRPr sz="3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6" name="Google Shape;6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5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5"/>
          <p:cNvSpPr txBox="1"/>
          <p:nvPr/>
        </p:nvSpPr>
        <p:spPr>
          <a:xfrm>
            <a:off x="3190775" y="447650"/>
            <a:ext cx="55242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타 모델 비교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700" y="3773625"/>
            <a:ext cx="6725224" cy="35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3950" y="3772000"/>
            <a:ext cx="6725224" cy="35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28200" y="3772000"/>
            <a:ext cx="6725224" cy="35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5"/>
          <p:cNvSpPr txBox="1"/>
          <p:nvPr/>
        </p:nvSpPr>
        <p:spPr>
          <a:xfrm>
            <a:off x="12532600" y="12565200"/>
            <a:ext cx="128154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r>
              <a:rPr lang="en-US" sz="3000">
                <a:solidFill>
                  <a:schemeClr val="dk1"/>
                </a:solidFill>
              </a:rPr>
              <a:t>segmentation</a:t>
            </a:r>
            <a:r>
              <a:rPr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이미지 </a:t>
            </a:r>
            <a:r>
              <a:rPr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속에서 객체를 모양 그대로 잘라내는 방식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35" title="bread_im_tex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5" name="Google Shape;675;p35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676" name="Google Shape;676;p35" title="빵틀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35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6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6"/>
          <p:cNvSpPr txBox="1"/>
          <p:nvPr/>
        </p:nvSpPr>
        <p:spPr>
          <a:xfrm>
            <a:off x="3190775" y="447650"/>
            <a:ext cx="82740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-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객체탐지모델 평가지표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6" name="Google Shape;686;p36"/>
          <p:cNvGraphicFramePr/>
          <p:nvPr/>
        </p:nvGraphicFramePr>
        <p:xfrm>
          <a:off x="952500" y="404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{1B256129-3CCF-4425-815F-FC556081C464}</a:tableStyleId>
              </a:tblPr>
              <a:tblGrid>
                <a:gridCol w="2654025"/>
                <a:gridCol w="6694925"/>
                <a:gridCol w="6694925"/>
                <a:gridCol w="6694925"/>
              </a:tblGrid>
              <a:tr h="96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지표</a:t>
                      </a:r>
                      <a:endParaRPr b="1"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YOLOv8</a:t>
                      </a:r>
                      <a:endParaRPr b="1"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Faster R-CNN</a:t>
                      </a:r>
                      <a:endParaRPr b="1"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Mask R-CNN</a:t>
                      </a:r>
                      <a:endParaRPr b="1"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</a:tr>
              <a:tr h="151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0.9953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0.9934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0.7596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b="1"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1.0000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1.0000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0.7596</a:t>
                      </a:r>
                      <a:endParaRPr sz="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F1-Score</a:t>
                      </a:r>
                      <a:endParaRPr b="1"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0.9976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0.9967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0.7596</a:t>
                      </a:r>
                      <a:endParaRPr sz="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mAP@50</a:t>
                      </a:r>
                      <a:endParaRPr b="1"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0.9950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0.9934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0.9260</a:t>
                      </a:r>
                      <a:endParaRPr sz="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87" name="Google Shape;687;p36" title="bread_im_tex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36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689" name="Google Shape;689;p36" title="빵틀2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36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구현기능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1" name="Google Shape;691;p36"/>
          <p:cNvSpPr txBox="1"/>
          <p:nvPr/>
        </p:nvSpPr>
        <p:spPr>
          <a:xfrm>
            <a:off x="20217100" y="3250500"/>
            <a:ext cx="3474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*클래스 개수 : 8개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3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24384000" cy="137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7"/>
          <p:cNvSpPr txBox="1"/>
          <p:nvPr/>
        </p:nvSpPr>
        <p:spPr>
          <a:xfrm>
            <a:off x="7289400" y="4911000"/>
            <a:ext cx="98052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2-2. WEB (</a:t>
            </a: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소비자)</a:t>
            </a:r>
            <a:endParaRPr b="1"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4252" y="3317070"/>
            <a:ext cx="11943325" cy="418607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pic>
        <p:nvPicPr>
          <p:cNvPr id="703" name="Google Shape;7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4802188" y="7687841"/>
            <a:ext cx="11653228" cy="4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175" y="3213950"/>
            <a:ext cx="8806226" cy="503495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pic>
        <p:nvPicPr>
          <p:cNvPr id="705" name="Google Shape;7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175" y="8879253"/>
            <a:ext cx="8806218" cy="4344872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sp>
        <p:nvSpPr>
          <p:cNvPr id="706" name="Google Shape;706;p38"/>
          <p:cNvSpPr/>
          <p:nvPr/>
        </p:nvSpPr>
        <p:spPr>
          <a:xfrm>
            <a:off x="1248047" y="6612925"/>
            <a:ext cx="2479500" cy="56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7" name="Google Shape;707;p38"/>
          <p:cNvCxnSpPr>
            <a:stCxn id="706" idx="2"/>
            <a:endCxn id="705" idx="0"/>
          </p:cNvCxnSpPr>
          <p:nvPr/>
        </p:nvCxnSpPr>
        <p:spPr>
          <a:xfrm flipH="1" rot="-5400000">
            <a:off x="3021497" y="6639325"/>
            <a:ext cx="1706100" cy="27735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p38"/>
          <p:cNvSpPr/>
          <p:nvPr/>
        </p:nvSpPr>
        <p:spPr>
          <a:xfrm>
            <a:off x="12689738" y="6570309"/>
            <a:ext cx="1503900" cy="301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9" name="Google Shape;709;p38"/>
          <p:cNvCxnSpPr>
            <a:stCxn id="708" idx="2"/>
            <a:endCxn id="710" idx="0"/>
          </p:cNvCxnSpPr>
          <p:nvPr/>
        </p:nvCxnSpPr>
        <p:spPr>
          <a:xfrm flipH="1" rot="-5400000">
            <a:off x="14815688" y="5498109"/>
            <a:ext cx="1486200" cy="4234200"/>
          </a:xfrm>
          <a:prstGeom prst="curvedConnector3">
            <a:avLst>
              <a:gd fmla="val 49995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38"/>
          <p:cNvSpPr/>
          <p:nvPr/>
        </p:nvSpPr>
        <p:spPr>
          <a:xfrm>
            <a:off x="6467370" y="2583575"/>
            <a:ext cx="3548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2" name="Google Shape;712;p38" title="화면_캡처_2025-03-11_154159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75520" y="6722704"/>
            <a:ext cx="866926" cy="723767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/>
          <p:nvPr/>
        </p:nvSpPr>
        <p:spPr>
          <a:xfrm>
            <a:off x="11170839" y="2628478"/>
            <a:ext cx="3322500" cy="7605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결제내역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4" name="Google Shape;71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8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8"/>
          <p:cNvSpPr txBox="1"/>
          <p:nvPr/>
        </p:nvSpPr>
        <p:spPr>
          <a:xfrm>
            <a:off x="3190775" y="447650"/>
            <a:ext cx="4550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(회원) 마이페이지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" name="Google Shape;71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704250" y="8358175"/>
            <a:ext cx="11943326" cy="485605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sp>
        <p:nvSpPr>
          <p:cNvPr id="718" name="Google Shape;718;p38"/>
          <p:cNvSpPr/>
          <p:nvPr/>
        </p:nvSpPr>
        <p:spPr>
          <a:xfrm>
            <a:off x="11118089" y="8010545"/>
            <a:ext cx="3322500" cy="7605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전자영수증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9" name="Google Shape;719;p38" title="화면_캡처_2025-03-11_154159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7853" y="6906395"/>
            <a:ext cx="976143" cy="80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 title="bread_im_text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38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722" name="Google Shape;722;p38" title="빵틀2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Google Shape;723;p38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25" y="2110725"/>
            <a:ext cx="13667102" cy="6230171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9"/>
          <p:cNvSpPr/>
          <p:nvPr/>
        </p:nvSpPr>
        <p:spPr>
          <a:xfrm>
            <a:off x="294125" y="2110725"/>
            <a:ext cx="13667100" cy="10739400"/>
          </a:xfrm>
          <a:prstGeom prst="rect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9"/>
          <p:cNvSpPr txBox="1"/>
          <p:nvPr/>
        </p:nvSpPr>
        <p:spPr>
          <a:xfrm>
            <a:off x="16644400" y="4320988"/>
            <a:ext cx="7646100" cy="7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브랜드 소개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매장위치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메뉴정보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이벤트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Char char="●"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마이페이지/매장페이지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56" y="6013273"/>
            <a:ext cx="12182952" cy="40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25" y="10491153"/>
            <a:ext cx="13387853" cy="235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9"/>
          <p:cNvPicPr preferRelativeResize="0"/>
          <p:nvPr/>
        </p:nvPicPr>
        <p:blipFill rotWithShape="1">
          <a:blip r:embed="rId6">
            <a:alphaModFix/>
          </a:blip>
          <a:srcRect b="51302" l="62222" r="0" t="0"/>
          <a:stretch/>
        </p:blipFill>
        <p:spPr>
          <a:xfrm>
            <a:off x="16644400" y="1954450"/>
            <a:ext cx="7342649" cy="126312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4" name="Google Shape;734;p39"/>
          <p:cNvSpPr/>
          <p:nvPr/>
        </p:nvSpPr>
        <p:spPr>
          <a:xfrm>
            <a:off x="14522599" y="2164725"/>
            <a:ext cx="1803300" cy="661200"/>
          </a:xfrm>
          <a:prstGeom prst="rightArrow">
            <a:avLst>
              <a:gd fmla="val 36305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9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9"/>
          <p:cNvSpPr txBox="1"/>
          <p:nvPr/>
        </p:nvSpPr>
        <p:spPr>
          <a:xfrm>
            <a:off x="3190775" y="447650"/>
            <a:ext cx="6783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(회원/비회원) 메인페이지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9"/>
          <p:cNvSpPr/>
          <p:nvPr/>
        </p:nvSpPr>
        <p:spPr>
          <a:xfrm>
            <a:off x="9973950" y="1796150"/>
            <a:ext cx="4261500" cy="1029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5400000">
            <a:off x="10714137" y="7948110"/>
            <a:ext cx="9574774" cy="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9" title="bread_im_tex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39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743" name="Google Shape;743;p39" title="빵틀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39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0"/>
          <p:cNvPicPr preferRelativeResize="0"/>
          <p:nvPr/>
        </p:nvPicPr>
        <p:blipFill rotWithShape="1">
          <a:blip r:embed="rId3">
            <a:alphaModFix/>
          </a:blip>
          <a:srcRect b="0" l="0" r="11598" t="0"/>
          <a:stretch/>
        </p:blipFill>
        <p:spPr>
          <a:xfrm>
            <a:off x="12436975" y="5171200"/>
            <a:ext cx="11340699" cy="7316826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0" name="Google Shape;750;p40"/>
          <p:cNvSpPr/>
          <p:nvPr/>
        </p:nvSpPr>
        <p:spPr>
          <a:xfrm>
            <a:off x="3510125" y="4572000"/>
            <a:ext cx="4633200" cy="71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alibri"/>
                <a:ea typeface="Calibri"/>
                <a:cs typeface="Calibri"/>
                <a:sym typeface="Calibri"/>
              </a:rPr>
              <a:t>네이버지도API로 구현</a:t>
            </a:r>
            <a:endParaRPr b="1"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p40"/>
          <p:cNvPicPr preferRelativeResize="0"/>
          <p:nvPr/>
        </p:nvPicPr>
        <p:blipFill rotWithShape="1">
          <a:blip r:embed="rId4">
            <a:alphaModFix/>
          </a:blip>
          <a:srcRect b="32640" l="42372" r="42009" t="18692"/>
          <a:stretch/>
        </p:blipFill>
        <p:spPr>
          <a:xfrm>
            <a:off x="19508400" y="2583573"/>
            <a:ext cx="3380424" cy="25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 title="화면_캡처_2025-03-11_154159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0949" y="3897771"/>
            <a:ext cx="1261076" cy="87785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0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40"/>
          <p:cNvSpPr txBox="1"/>
          <p:nvPr/>
        </p:nvSpPr>
        <p:spPr>
          <a:xfrm>
            <a:off x="3190775" y="447650"/>
            <a:ext cx="7874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(회원/비회원) 메인페이지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5" name="Google Shape;75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400000">
            <a:off x="6277587" y="7898338"/>
            <a:ext cx="11141376" cy="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0"/>
          <p:cNvSpPr/>
          <p:nvPr/>
        </p:nvSpPr>
        <p:spPr>
          <a:xfrm>
            <a:off x="352898" y="2836100"/>
            <a:ext cx="23298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매장위치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40"/>
          <p:cNvSpPr/>
          <p:nvPr/>
        </p:nvSpPr>
        <p:spPr>
          <a:xfrm>
            <a:off x="12436973" y="2836100"/>
            <a:ext cx="23298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메뉴정보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p40" title="bread_im_tex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40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762" name="Google Shape;762;p40" title="빵틀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40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64" name="Google Shape;764;p40" title="-Clipchamp-ezgif.com-video-to-gif-converter.g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000" y="5958936"/>
            <a:ext cx="10912476" cy="613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41" title="bs_main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331625" y="-119625"/>
            <a:ext cx="25079599" cy="140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1"/>
          <p:cNvSpPr txBox="1"/>
          <p:nvPr/>
        </p:nvSpPr>
        <p:spPr>
          <a:xfrm>
            <a:off x="7289400" y="4911000"/>
            <a:ext cx="98052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2-2. WEB (</a:t>
            </a: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매니저</a:t>
            </a: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 title="bs_main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331625" y="-119625"/>
            <a:ext cx="25079599" cy="1409480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48" name="Google Shape;148;p15"/>
          <p:cNvSpPr txBox="1"/>
          <p:nvPr/>
        </p:nvSpPr>
        <p:spPr>
          <a:xfrm>
            <a:off x="5946000" y="4980775"/>
            <a:ext cx="124920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1. </a:t>
            </a: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</a:t>
            </a:r>
            <a:endParaRPr b="1"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42"/>
          <p:cNvPicPr preferRelativeResize="0"/>
          <p:nvPr/>
        </p:nvPicPr>
        <p:blipFill rotWithShape="1">
          <a:blip r:embed="rId3">
            <a:alphaModFix/>
          </a:blip>
          <a:srcRect b="10649" l="3438" r="2097" t="24297"/>
          <a:stretch/>
        </p:blipFill>
        <p:spPr>
          <a:xfrm>
            <a:off x="4052525" y="4143250"/>
            <a:ext cx="11395301" cy="2877875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6" name="Google Shape;776;p42"/>
          <p:cNvPicPr preferRelativeResize="0"/>
          <p:nvPr/>
        </p:nvPicPr>
        <p:blipFill rotWithShape="1">
          <a:blip r:embed="rId4">
            <a:alphaModFix/>
          </a:blip>
          <a:srcRect b="0" l="0" r="30483" t="0"/>
          <a:stretch/>
        </p:blipFill>
        <p:spPr>
          <a:xfrm>
            <a:off x="17277100" y="4143250"/>
            <a:ext cx="5904202" cy="7182851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7" name="Google Shape;777;p42"/>
          <p:cNvPicPr preferRelativeResize="0"/>
          <p:nvPr/>
        </p:nvPicPr>
        <p:blipFill rotWithShape="1">
          <a:blip r:embed="rId5">
            <a:alphaModFix/>
          </a:blip>
          <a:srcRect b="37672" l="81193" r="785" t="29515"/>
          <a:stretch/>
        </p:blipFill>
        <p:spPr>
          <a:xfrm>
            <a:off x="11806574" y="2802100"/>
            <a:ext cx="4176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0" y="3112975"/>
            <a:ext cx="2685351" cy="996089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2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0" name="Google Shape;7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0" y="0"/>
            <a:ext cx="3302550" cy="1541198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42"/>
          <p:cNvSpPr txBox="1"/>
          <p:nvPr/>
        </p:nvSpPr>
        <p:spPr>
          <a:xfrm>
            <a:off x="847575" y="541700"/>
            <a:ext cx="1759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34343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WEB</a:t>
            </a:r>
            <a:endParaRPr sz="3500">
              <a:solidFill>
                <a:srgbClr val="434343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82" name="Google Shape;782;p42"/>
          <p:cNvSpPr txBox="1"/>
          <p:nvPr/>
        </p:nvSpPr>
        <p:spPr>
          <a:xfrm>
            <a:off x="3190775" y="447650"/>
            <a:ext cx="5271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매장페이지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3" name="Google Shape;78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25" y="13392575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4">
            <a:alphaModFix/>
          </a:blip>
          <a:srcRect b="16483" l="69379" r="0" t="3189"/>
          <a:stretch/>
        </p:blipFill>
        <p:spPr>
          <a:xfrm>
            <a:off x="20131400" y="8005650"/>
            <a:ext cx="3933101" cy="46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2525" y="8753197"/>
            <a:ext cx="11513801" cy="386347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7" name="Google Shape;787;p42"/>
          <p:cNvSpPr/>
          <p:nvPr/>
        </p:nvSpPr>
        <p:spPr>
          <a:xfrm>
            <a:off x="4052525" y="3092400"/>
            <a:ext cx="27276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재고정보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2"/>
          <p:cNvSpPr/>
          <p:nvPr/>
        </p:nvSpPr>
        <p:spPr>
          <a:xfrm>
            <a:off x="4052525" y="7536050"/>
            <a:ext cx="2685300" cy="9321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메뉴관리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42"/>
          <p:cNvSpPr/>
          <p:nvPr/>
        </p:nvSpPr>
        <p:spPr>
          <a:xfrm>
            <a:off x="17277100" y="3092400"/>
            <a:ext cx="46941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시스템설정 - 화면관리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0" name="Google Shape;790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-5400000">
            <a:off x="11634337" y="7969297"/>
            <a:ext cx="9574774" cy="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42"/>
          <p:cNvSpPr/>
          <p:nvPr/>
        </p:nvSpPr>
        <p:spPr>
          <a:xfrm>
            <a:off x="12710675" y="6596925"/>
            <a:ext cx="417600" cy="26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2"/>
          <p:cNvSpPr/>
          <p:nvPr/>
        </p:nvSpPr>
        <p:spPr>
          <a:xfrm>
            <a:off x="3931425" y="2498050"/>
            <a:ext cx="20470500" cy="10894500"/>
          </a:xfrm>
          <a:prstGeom prst="rect">
            <a:avLst/>
          </a:prstGeom>
          <a:solidFill>
            <a:srgbClr val="434343">
              <a:alpha val="5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3" name="Google Shape;793;p42" title="bread_im_text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42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795" name="Google Shape;795;p42" title="빵틀2.png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6" name="Google Shape;796;p42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42"/>
          <p:cNvSpPr/>
          <p:nvPr/>
        </p:nvSpPr>
        <p:spPr>
          <a:xfrm>
            <a:off x="17925" y="-50"/>
            <a:ext cx="24384000" cy="2498100"/>
          </a:xfrm>
          <a:prstGeom prst="rect">
            <a:avLst/>
          </a:prstGeom>
          <a:solidFill>
            <a:srgbClr val="434343">
              <a:alpha val="58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3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43"/>
          <p:cNvSpPr txBox="1"/>
          <p:nvPr/>
        </p:nvSpPr>
        <p:spPr>
          <a:xfrm>
            <a:off x="3190775" y="447650"/>
            <a:ext cx="7754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매장페이지 - 매출정보(그래프)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4" name="Google Shape;8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00" y="3249425"/>
            <a:ext cx="23306599" cy="920895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sp>
        <p:nvSpPr>
          <p:cNvPr id="807" name="Google Shape;807;p43"/>
          <p:cNvSpPr/>
          <p:nvPr/>
        </p:nvSpPr>
        <p:spPr>
          <a:xfrm>
            <a:off x="520400" y="1992400"/>
            <a:ext cx="62850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매출 &amp; 판매량 TOP5 제품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8" name="Google Shape;808;p43" title="bread_im_tex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Google Shape;809;p43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810" name="Google Shape;810;p43" title="빵틀2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Google Shape;811;p43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43"/>
          <p:cNvSpPr txBox="1"/>
          <p:nvPr/>
        </p:nvSpPr>
        <p:spPr>
          <a:xfrm>
            <a:off x="19640850" y="5982800"/>
            <a:ext cx="15048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556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43"/>
          <p:cNvSpPr txBox="1"/>
          <p:nvPr/>
        </p:nvSpPr>
        <p:spPr>
          <a:xfrm>
            <a:off x="19640850" y="6666400"/>
            <a:ext cx="15048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438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43"/>
          <p:cNvSpPr txBox="1"/>
          <p:nvPr/>
        </p:nvSpPr>
        <p:spPr>
          <a:xfrm>
            <a:off x="19640850" y="7357150"/>
            <a:ext cx="15048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415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43"/>
          <p:cNvSpPr txBox="1"/>
          <p:nvPr/>
        </p:nvSpPr>
        <p:spPr>
          <a:xfrm>
            <a:off x="19640850" y="8103125"/>
            <a:ext cx="15048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398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3"/>
          <p:cNvSpPr txBox="1"/>
          <p:nvPr/>
        </p:nvSpPr>
        <p:spPr>
          <a:xfrm>
            <a:off x="19640850" y="8772900"/>
            <a:ext cx="15048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43"/>
          <p:cNvSpPr txBox="1"/>
          <p:nvPr/>
        </p:nvSpPr>
        <p:spPr>
          <a:xfrm>
            <a:off x="21677275" y="5969000"/>
            <a:ext cx="18906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₩1,668,000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43"/>
          <p:cNvSpPr txBox="1"/>
          <p:nvPr/>
        </p:nvSpPr>
        <p:spPr>
          <a:xfrm>
            <a:off x="21677275" y="6666400"/>
            <a:ext cx="18906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₩788,400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3"/>
          <p:cNvSpPr txBox="1"/>
          <p:nvPr/>
        </p:nvSpPr>
        <p:spPr>
          <a:xfrm>
            <a:off x="21677275" y="7363800"/>
            <a:ext cx="18906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₩622,500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3"/>
          <p:cNvSpPr txBox="1"/>
          <p:nvPr/>
        </p:nvSpPr>
        <p:spPr>
          <a:xfrm>
            <a:off x="21677275" y="8103125"/>
            <a:ext cx="18906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₩915,400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3"/>
          <p:cNvSpPr txBox="1"/>
          <p:nvPr/>
        </p:nvSpPr>
        <p:spPr>
          <a:xfrm>
            <a:off x="21677275" y="8744800"/>
            <a:ext cx="1890600" cy="5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₩1,298,500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4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4"/>
          <p:cNvSpPr txBox="1"/>
          <p:nvPr/>
        </p:nvSpPr>
        <p:spPr>
          <a:xfrm>
            <a:off x="3190775" y="447650"/>
            <a:ext cx="7754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매장페이지 - 매출정보(그래프)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8" name="Google Shape;8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2200" y="2602975"/>
            <a:ext cx="20881726" cy="475085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pic>
        <p:nvPicPr>
          <p:cNvPr id="831" name="Google Shape;831;p44"/>
          <p:cNvPicPr preferRelativeResize="0"/>
          <p:nvPr/>
        </p:nvPicPr>
        <p:blipFill rotWithShape="1">
          <a:blip r:embed="rId5">
            <a:alphaModFix/>
          </a:blip>
          <a:srcRect b="0" l="0" r="33906" t="0"/>
          <a:stretch/>
        </p:blipFill>
        <p:spPr>
          <a:xfrm>
            <a:off x="1812200" y="8732475"/>
            <a:ext cx="9132975" cy="4264375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pic>
        <p:nvPicPr>
          <p:cNvPr id="832" name="Google Shape;83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60950" y="8732475"/>
            <a:ext cx="9132976" cy="4264375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sp>
        <p:nvSpPr>
          <p:cNvPr id="833" name="Google Shape;833;p44"/>
          <p:cNvSpPr/>
          <p:nvPr/>
        </p:nvSpPr>
        <p:spPr>
          <a:xfrm>
            <a:off x="1076175" y="1669175"/>
            <a:ext cx="45459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0일 이하 → Bar Chart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4"/>
          <p:cNvSpPr/>
          <p:nvPr/>
        </p:nvSpPr>
        <p:spPr>
          <a:xfrm>
            <a:off x="1076175" y="7759500"/>
            <a:ext cx="47769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11일 이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Line Chart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4"/>
          <p:cNvSpPr/>
          <p:nvPr/>
        </p:nvSpPr>
        <p:spPr>
          <a:xfrm>
            <a:off x="12978000" y="7759500"/>
            <a:ext cx="40095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기간&amp;제품별 Chart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6" name="Google Shape;836;p44" title="bread_im_tex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Google Shape;837;p44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838" name="Google Shape;838;p44" title="빵틀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Google Shape;839;p44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45"/>
          <p:cNvPicPr preferRelativeResize="0"/>
          <p:nvPr/>
        </p:nvPicPr>
        <p:blipFill rotWithShape="1">
          <a:blip r:embed="rId3">
            <a:alphaModFix/>
          </a:blip>
          <a:srcRect b="21580" l="0" r="21537" t="0"/>
          <a:stretch/>
        </p:blipFill>
        <p:spPr>
          <a:xfrm>
            <a:off x="4572000" y="3363025"/>
            <a:ext cx="16079001" cy="55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5"/>
          <p:cNvPicPr preferRelativeResize="0"/>
          <p:nvPr/>
        </p:nvPicPr>
        <p:blipFill rotWithShape="1">
          <a:blip r:embed="rId4">
            <a:alphaModFix/>
          </a:blip>
          <a:srcRect b="90892" l="1273" r="0" t="0"/>
          <a:stretch/>
        </p:blipFill>
        <p:spPr>
          <a:xfrm>
            <a:off x="4756039" y="2825500"/>
            <a:ext cx="14731499" cy="53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5"/>
          <p:cNvPicPr preferRelativeResize="0"/>
          <p:nvPr/>
        </p:nvPicPr>
        <p:blipFill rotWithShape="1">
          <a:blip r:embed="rId3">
            <a:alphaModFix/>
          </a:blip>
          <a:srcRect b="0" l="0" r="0" t="5320"/>
          <a:stretch/>
        </p:blipFill>
        <p:spPr>
          <a:xfrm>
            <a:off x="4665200" y="7808025"/>
            <a:ext cx="16373401" cy="5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45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5"/>
          <p:cNvSpPr txBox="1"/>
          <p:nvPr/>
        </p:nvSpPr>
        <p:spPr>
          <a:xfrm>
            <a:off x="3190775" y="447650"/>
            <a:ext cx="7754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매장페이지 - 매출정보(챗봇)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9" name="Google Shape;8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712" y="4191175"/>
            <a:ext cx="14609300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9250" y="6115050"/>
            <a:ext cx="13571667" cy="28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5" title="bread_im_tex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5" name="Google Shape;855;p45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856" name="Google Shape;856;p45" title="빵틀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45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p46"/>
          <p:cNvGrpSpPr/>
          <p:nvPr/>
        </p:nvGrpSpPr>
        <p:grpSpPr>
          <a:xfrm>
            <a:off x="8429626" y="6334678"/>
            <a:ext cx="6744524" cy="4702888"/>
            <a:chOff x="8429615" y="5815847"/>
            <a:chExt cx="6744524" cy="5101300"/>
          </a:xfrm>
        </p:grpSpPr>
        <p:cxnSp>
          <p:nvCxnSpPr>
            <p:cNvPr id="863" name="Google Shape;863;p46"/>
            <p:cNvCxnSpPr>
              <a:stCxn id="864" idx="2"/>
              <a:endCxn id="865" idx="0"/>
            </p:cNvCxnSpPr>
            <p:nvPr/>
          </p:nvCxnSpPr>
          <p:spPr>
            <a:xfrm flipH="1">
              <a:off x="11902762" y="5864847"/>
              <a:ext cx="25500" cy="50523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66" name="Google Shape;866;p46"/>
            <p:cNvSpPr txBox="1"/>
            <p:nvPr/>
          </p:nvSpPr>
          <p:spPr>
            <a:xfrm>
              <a:off x="8429615" y="8570074"/>
              <a:ext cx="33867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 SQL 쿼리 실행</a:t>
              </a:r>
              <a:endParaRPr b="1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6"/>
            <p:cNvSpPr txBox="1"/>
            <p:nvPr/>
          </p:nvSpPr>
          <p:spPr>
            <a:xfrm>
              <a:off x="12589339" y="8570074"/>
              <a:ext cx="25848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5. 쿼리 결과</a:t>
              </a:r>
              <a:endParaRPr b="1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8" name="Google Shape;868;p46"/>
            <p:cNvCxnSpPr>
              <a:stCxn id="869" idx="0"/>
              <a:endCxn id="870" idx="2"/>
            </p:cNvCxnSpPr>
            <p:nvPr/>
          </p:nvCxnSpPr>
          <p:spPr>
            <a:xfrm rot="10800000">
              <a:off x="12374762" y="5815847"/>
              <a:ext cx="63600" cy="5101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71" name="Google Shape;871;p46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6"/>
          <p:cNvSpPr txBox="1"/>
          <p:nvPr/>
        </p:nvSpPr>
        <p:spPr>
          <a:xfrm>
            <a:off x="3190775" y="447650"/>
            <a:ext cx="7754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매장페이지 - 매출정보(챗봇)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3" name="Google Shape;8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5" name="Google Shape;875;p46"/>
          <p:cNvGrpSpPr/>
          <p:nvPr/>
        </p:nvGrpSpPr>
        <p:grpSpPr>
          <a:xfrm>
            <a:off x="3590851" y="5189724"/>
            <a:ext cx="1820705" cy="2072361"/>
            <a:chOff x="2113825" y="3887831"/>
            <a:chExt cx="1942500" cy="2440369"/>
          </a:xfrm>
        </p:grpSpPr>
        <p:sp>
          <p:nvSpPr>
            <p:cNvPr id="876" name="Google Shape;876;p46"/>
            <p:cNvSpPr txBox="1"/>
            <p:nvPr/>
          </p:nvSpPr>
          <p:spPr>
            <a:xfrm>
              <a:off x="2113825" y="5567100"/>
              <a:ext cx="19425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manager</a:t>
              </a:r>
              <a:endPara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7" name="Google Shape;87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46638" y="3887831"/>
              <a:ext cx="1612668" cy="154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p46"/>
            <p:cNvSpPr/>
            <p:nvPr/>
          </p:nvSpPr>
          <p:spPr>
            <a:xfrm>
              <a:off x="2246575" y="4055700"/>
              <a:ext cx="1612800" cy="61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2189225" y="4732975"/>
              <a:ext cx="1612800" cy="61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0" name="Google Shape;880;p46"/>
          <p:cNvSpPr txBox="1"/>
          <p:nvPr/>
        </p:nvSpPr>
        <p:spPr>
          <a:xfrm>
            <a:off x="6986124" y="6296876"/>
            <a:ext cx="2584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응답반환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6"/>
          <p:cNvSpPr txBox="1"/>
          <p:nvPr/>
        </p:nvSpPr>
        <p:spPr>
          <a:xfrm>
            <a:off x="15097174" y="6269225"/>
            <a:ext cx="318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자연어 응답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6"/>
          <p:cNvSpPr txBox="1"/>
          <p:nvPr/>
        </p:nvSpPr>
        <p:spPr>
          <a:xfrm>
            <a:off x="15097165" y="4870621"/>
            <a:ext cx="4008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자연어 변환 요청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46"/>
          <p:cNvCxnSpPr>
            <a:stCxn id="884" idx="1"/>
            <a:endCxn id="879" idx="3"/>
          </p:cNvCxnSpPr>
          <p:nvPr/>
        </p:nvCxnSpPr>
        <p:spPr>
          <a:xfrm flipH="1">
            <a:off x="5173098" y="6134407"/>
            <a:ext cx="6374700" cy="321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46"/>
          <p:cNvSpPr txBox="1"/>
          <p:nvPr/>
        </p:nvSpPr>
        <p:spPr>
          <a:xfrm>
            <a:off x="15097174" y="6296873"/>
            <a:ext cx="318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응답/쿼리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46"/>
          <p:cNvSpPr txBox="1"/>
          <p:nvPr/>
        </p:nvSpPr>
        <p:spPr>
          <a:xfrm>
            <a:off x="15117265" y="4885125"/>
            <a:ext cx="4008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쿼리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요청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7" name="Google Shape;887;p46"/>
          <p:cNvCxnSpPr>
            <a:stCxn id="888" idx="3"/>
            <a:endCxn id="889" idx="1"/>
          </p:cNvCxnSpPr>
          <p:nvPr/>
        </p:nvCxnSpPr>
        <p:spPr>
          <a:xfrm>
            <a:off x="12589335" y="5593724"/>
            <a:ext cx="7434300" cy="1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46"/>
          <p:cNvCxnSpPr>
            <a:stCxn id="891" idx="1"/>
            <a:endCxn id="884" idx="3"/>
          </p:cNvCxnSpPr>
          <p:nvPr/>
        </p:nvCxnSpPr>
        <p:spPr>
          <a:xfrm flipH="1">
            <a:off x="12652161" y="6098327"/>
            <a:ext cx="7463400" cy="36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2" name="Google Shape;892;p46"/>
          <p:cNvSpPr txBox="1"/>
          <p:nvPr/>
        </p:nvSpPr>
        <p:spPr>
          <a:xfrm>
            <a:off x="7079894" y="4862600"/>
            <a:ext cx="2584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AutoNum type="arabicPeriod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질문요청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3" name="Google Shape;893;p46"/>
          <p:cNvCxnSpPr>
            <a:stCxn id="878" idx="3"/>
            <a:endCxn id="888" idx="1"/>
          </p:cNvCxnSpPr>
          <p:nvPr/>
        </p:nvCxnSpPr>
        <p:spPr>
          <a:xfrm>
            <a:off x="5226955" y="5591370"/>
            <a:ext cx="6320400" cy="2400"/>
          </a:xfrm>
          <a:prstGeom prst="curvedConnector3">
            <a:avLst>
              <a:gd fmla="val 50001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94" name="Google Shape;894;p46"/>
          <p:cNvGrpSpPr/>
          <p:nvPr/>
        </p:nvGrpSpPr>
        <p:grpSpPr>
          <a:xfrm>
            <a:off x="20023624" y="5083015"/>
            <a:ext cx="1196238" cy="1367085"/>
            <a:chOff x="20782125" y="3830550"/>
            <a:chExt cx="1196238" cy="1482900"/>
          </a:xfrm>
        </p:grpSpPr>
        <p:pic>
          <p:nvPicPr>
            <p:cNvPr id="895" name="Google Shape;895;p46"/>
            <p:cNvPicPr preferRelativeResize="0"/>
            <p:nvPr/>
          </p:nvPicPr>
          <p:blipFill rotWithShape="1">
            <a:blip r:embed="rId5">
              <a:alphaModFix/>
            </a:blip>
            <a:srcRect b="0" l="17537" r="17531" t="0"/>
            <a:stretch/>
          </p:blipFill>
          <p:spPr>
            <a:xfrm>
              <a:off x="20782225" y="3830550"/>
              <a:ext cx="1104300" cy="148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9" name="Google Shape;889;p46"/>
            <p:cNvSpPr/>
            <p:nvPr/>
          </p:nvSpPr>
          <p:spPr>
            <a:xfrm>
              <a:off x="20782125" y="4160388"/>
              <a:ext cx="1104300" cy="480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874063" y="4691875"/>
              <a:ext cx="1104300" cy="480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11265423" y="4650079"/>
            <a:ext cx="1759800" cy="1729772"/>
            <a:chOff x="9804300" y="3252763"/>
            <a:chExt cx="1759800" cy="1876313"/>
          </a:xfrm>
        </p:grpSpPr>
        <p:grpSp>
          <p:nvGrpSpPr>
            <p:cNvPr id="897" name="Google Shape;897;p46"/>
            <p:cNvGrpSpPr/>
            <p:nvPr/>
          </p:nvGrpSpPr>
          <p:grpSpPr>
            <a:xfrm>
              <a:off x="9804300" y="3252763"/>
              <a:ext cx="1759800" cy="1850075"/>
              <a:chOff x="9760475" y="3362900"/>
              <a:chExt cx="1759800" cy="1850075"/>
            </a:xfrm>
          </p:grpSpPr>
          <p:pic>
            <p:nvPicPr>
              <p:cNvPr id="898" name="Google Shape;898;p46"/>
              <p:cNvPicPr preferRelativeResize="0"/>
              <p:nvPr/>
            </p:nvPicPr>
            <p:blipFill rotWithShape="1">
              <a:blip r:embed="rId6">
                <a:alphaModFix/>
              </a:blip>
              <a:srcRect b="26523" l="18688" r="22093" t="23937"/>
              <a:stretch/>
            </p:blipFill>
            <p:spPr>
              <a:xfrm>
                <a:off x="10042425" y="4055700"/>
                <a:ext cx="1042025" cy="11006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9" name="Google Shape;899;p46"/>
              <p:cNvSpPr txBox="1"/>
              <p:nvPr/>
            </p:nvSpPr>
            <p:spPr>
              <a:xfrm>
                <a:off x="9760475" y="3362900"/>
                <a:ext cx="1759800" cy="70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챗봇서버</a:t>
                </a:r>
                <a:endParaRPr b="1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46"/>
              <p:cNvSpPr/>
              <p:nvPr/>
            </p:nvSpPr>
            <p:spPr>
              <a:xfrm>
                <a:off x="10042488" y="4081388"/>
                <a:ext cx="1041900" cy="610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46"/>
              <p:cNvSpPr/>
              <p:nvPr/>
            </p:nvSpPr>
            <p:spPr>
              <a:xfrm>
                <a:off x="10042850" y="4732975"/>
                <a:ext cx="1104300" cy="4800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0" name="Google Shape;870;p46"/>
            <p:cNvSpPr/>
            <p:nvPr/>
          </p:nvSpPr>
          <p:spPr>
            <a:xfrm>
              <a:off x="10645825" y="4281750"/>
              <a:ext cx="535500" cy="798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10199400" y="4330775"/>
              <a:ext cx="535500" cy="798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46"/>
          <p:cNvGrpSpPr/>
          <p:nvPr/>
        </p:nvGrpSpPr>
        <p:grpSpPr>
          <a:xfrm>
            <a:off x="11451647" y="11037475"/>
            <a:ext cx="1387370" cy="1421063"/>
            <a:chOff x="10015950" y="10181275"/>
            <a:chExt cx="1387370" cy="1541451"/>
          </a:xfrm>
        </p:grpSpPr>
        <p:pic>
          <p:nvPicPr>
            <p:cNvPr id="901" name="Google Shape;901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015950" y="10239826"/>
              <a:ext cx="1387370" cy="148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46"/>
            <p:cNvSpPr/>
            <p:nvPr/>
          </p:nvSpPr>
          <p:spPr>
            <a:xfrm>
              <a:off x="10734925" y="10181275"/>
              <a:ext cx="535500" cy="1541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10199425" y="10181400"/>
              <a:ext cx="535500" cy="1541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2" name="Google Shape;90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46"/>
          <p:cNvSpPr/>
          <p:nvPr/>
        </p:nvSpPr>
        <p:spPr>
          <a:xfrm>
            <a:off x="8084400" y="2875150"/>
            <a:ext cx="82152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베이커리 매출 분석 챗봇 시스템 흐름도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4" name="Google Shape;904;p46" title="bread_im_tex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46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906" name="Google Shape;906;p46" title="빵틀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p46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47"/>
          <p:cNvPicPr preferRelativeResize="0"/>
          <p:nvPr/>
        </p:nvPicPr>
        <p:blipFill rotWithShape="1">
          <a:blip r:embed="rId3">
            <a:alphaModFix/>
          </a:blip>
          <a:srcRect b="21580" l="0" r="21537" t="0"/>
          <a:stretch/>
        </p:blipFill>
        <p:spPr>
          <a:xfrm>
            <a:off x="0" y="2436925"/>
            <a:ext cx="15022136" cy="58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7"/>
          <p:cNvPicPr preferRelativeResize="0"/>
          <p:nvPr/>
        </p:nvPicPr>
        <p:blipFill rotWithShape="1">
          <a:blip r:embed="rId4">
            <a:alphaModFix/>
          </a:blip>
          <a:srcRect b="90892" l="1273" r="0" t="0"/>
          <a:stretch/>
        </p:blipFill>
        <p:spPr>
          <a:xfrm>
            <a:off x="183095" y="1838475"/>
            <a:ext cx="14655953" cy="59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7"/>
          <p:cNvPicPr preferRelativeResize="0"/>
          <p:nvPr/>
        </p:nvPicPr>
        <p:blipFill rotWithShape="1">
          <a:blip r:embed="rId3">
            <a:alphaModFix/>
          </a:blip>
          <a:srcRect b="0" l="0" r="0" t="5320"/>
          <a:stretch/>
        </p:blipFill>
        <p:spPr>
          <a:xfrm>
            <a:off x="92727" y="7385774"/>
            <a:ext cx="15264387" cy="5587876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7"/>
          <p:cNvSpPr txBox="1"/>
          <p:nvPr/>
        </p:nvSpPr>
        <p:spPr>
          <a:xfrm>
            <a:off x="15156950" y="2821125"/>
            <a:ext cx="93531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쿼리&amp;분석 여부에 따라 답변 내용을 3개로 구분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AutoNum type="arabicPeriod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맥락 기반 대화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AutoNum type="arabicPeriod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단순 분석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AutoNum type="arabicPeriod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심층 분석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6" name="Google Shape;916;p47"/>
          <p:cNvGrpSpPr/>
          <p:nvPr/>
        </p:nvGrpSpPr>
        <p:grpSpPr>
          <a:xfrm>
            <a:off x="19495733" y="6109680"/>
            <a:ext cx="4390058" cy="6330786"/>
            <a:chOff x="19240595" y="4572000"/>
            <a:chExt cx="4349607" cy="7455000"/>
          </a:xfrm>
        </p:grpSpPr>
        <p:sp>
          <p:nvSpPr>
            <p:cNvPr id="917" name="Google Shape;917;p47"/>
            <p:cNvSpPr/>
            <p:nvPr/>
          </p:nvSpPr>
          <p:spPr>
            <a:xfrm>
              <a:off x="19240595" y="4572000"/>
              <a:ext cx="13857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Calibri"/>
                  <a:ea typeface="Calibri"/>
                  <a:cs typeface="Calibri"/>
                  <a:sym typeface="Calibri"/>
                </a:rPr>
                <a:t>질문</a:t>
              </a:r>
              <a:endParaRPr b="1"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19264343" y="6115211"/>
              <a:ext cx="13857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Calibri"/>
                  <a:ea typeface="Calibri"/>
                  <a:cs typeface="Calibri"/>
                  <a:sym typeface="Calibri"/>
                </a:rPr>
                <a:t>SQL 쿼리 필요 여부</a:t>
              </a:r>
              <a:endParaRPr b="1"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21636302" y="7347050"/>
              <a:ext cx="19539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Calibri"/>
                  <a:ea typeface="Calibri"/>
                  <a:cs typeface="Calibri"/>
                  <a:sym typeface="Calibri"/>
                </a:rPr>
                <a:t>대화 맥락 기반</a:t>
              </a:r>
              <a:endParaRPr b="1"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19396426" y="11327400"/>
              <a:ext cx="7467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Calibri"/>
                  <a:ea typeface="Calibri"/>
                  <a:cs typeface="Calibri"/>
                  <a:sym typeface="Calibri"/>
                </a:rPr>
                <a:t>답변</a:t>
              </a:r>
              <a:endParaRPr b="1"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21" name="Google Shape;921;p47"/>
            <p:cNvCxnSpPr>
              <a:stCxn id="917" idx="2"/>
              <a:endCxn id="918" idx="0"/>
            </p:cNvCxnSpPr>
            <p:nvPr/>
          </p:nvCxnSpPr>
          <p:spPr>
            <a:xfrm>
              <a:off x="19933445" y="5271600"/>
              <a:ext cx="23700" cy="843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22" name="Google Shape;922;p47"/>
            <p:cNvCxnSpPr>
              <a:stCxn id="919" idx="2"/>
              <a:endCxn id="920" idx="0"/>
            </p:cNvCxnSpPr>
            <p:nvPr/>
          </p:nvCxnSpPr>
          <p:spPr>
            <a:xfrm flipH="1">
              <a:off x="19769852" y="8046650"/>
              <a:ext cx="2843400" cy="3280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23" name="Google Shape;923;p47"/>
            <p:cNvCxnSpPr>
              <a:stCxn id="918" idx="3"/>
              <a:endCxn id="919" idx="0"/>
            </p:cNvCxnSpPr>
            <p:nvPr/>
          </p:nvCxnSpPr>
          <p:spPr>
            <a:xfrm>
              <a:off x="20650043" y="6465011"/>
              <a:ext cx="1963200" cy="882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924" name="Google Shape;924;p47"/>
            <p:cNvSpPr txBox="1"/>
            <p:nvPr/>
          </p:nvSpPr>
          <p:spPr>
            <a:xfrm>
              <a:off x="21600875" y="6327925"/>
              <a:ext cx="9339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493371" y="2821130"/>
            <a:ext cx="14181473" cy="1821895"/>
            <a:chOff x="488825" y="1417325"/>
            <a:chExt cx="14050800" cy="2145425"/>
          </a:xfrm>
        </p:grpSpPr>
        <p:pic>
          <p:nvPicPr>
            <p:cNvPr id="926" name="Google Shape;926;p47"/>
            <p:cNvPicPr preferRelativeResize="0"/>
            <p:nvPr/>
          </p:nvPicPr>
          <p:blipFill rotWithShape="1">
            <a:blip r:embed="rId4">
              <a:alphaModFix/>
            </a:blip>
            <a:srcRect b="73978" l="21898" r="4393" t="14748"/>
            <a:stretch/>
          </p:blipFill>
          <p:spPr>
            <a:xfrm>
              <a:off x="3697925" y="1417325"/>
              <a:ext cx="10841700" cy="840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47"/>
            <p:cNvPicPr preferRelativeResize="0"/>
            <p:nvPr/>
          </p:nvPicPr>
          <p:blipFill rotWithShape="1">
            <a:blip r:embed="rId4">
              <a:alphaModFix/>
            </a:blip>
            <a:srcRect b="56368" l="3073" r="23218" t="24219"/>
            <a:stretch/>
          </p:blipFill>
          <p:spPr>
            <a:xfrm>
              <a:off x="488825" y="2115550"/>
              <a:ext cx="10841700" cy="144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47"/>
            <p:cNvSpPr txBox="1"/>
            <p:nvPr/>
          </p:nvSpPr>
          <p:spPr>
            <a:xfrm>
              <a:off x="602200" y="1417325"/>
              <a:ext cx="35136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31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Nanum Gothic"/>
                <a:buAutoNum type="arabicPeriod"/>
              </a:pPr>
              <a:r>
                <a:rPr b="1" lang="en-US" sz="32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맥락 기반 </a:t>
              </a:r>
              <a:r>
                <a:rPr b="1" lang="en-US" sz="32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대화</a:t>
              </a:r>
              <a:endParaRPr sz="3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929" name="Google Shape;929;p47"/>
          <p:cNvGrpSpPr/>
          <p:nvPr/>
        </p:nvGrpSpPr>
        <p:grpSpPr>
          <a:xfrm>
            <a:off x="493371" y="4864581"/>
            <a:ext cx="14139005" cy="2966404"/>
            <a:chOff x="488825" y="3823650"/>
            <a:chExt cx="14008724" cy="3493175"/>
          </a:xfrm>
        </p:grpSpPr>
        <p:pic>
          <p:nvPicPr>
            <p:cNvPr id="930" name="Google Shape;930;p47"/>
            <p:cNvPicPr preferRelativeResize="0"/>
            <p:nvPr/>
          </p:nvPicPr>
          <p:blipFill rotWithShape="1">
            <a:blip r:embed="rId4">
              <a:alphaModFix/>
            </a:blip>
            <a:srcRect b="15098" l="3353" r="19366" t="52818"/>
            <a:stretch/>
          </p:blipFill>
          <p:spPr>
            <a:xfrm>
              <a:off x="488825" y="4925000"/>
              <a:ext cx="11366500" cy="2391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47"/>
            <p:cNvPicPr preferRelativeResize="0"/>
            <p:nvPr/>
          </p:nvPicPr>
          <p:blipFill rotWithShape="1">
            <a:blip r:embed="rId4">
              <a:alphaModFix/>
            </a:blip>
            <a:srcRect b="46553" l="21737" r="5119" t="42173"/>
            <a:stretch/>
          </p:blipFill>
          <p:spPr>
            <a:xfrm>
              <a:off x="3740000" y="3823650"/>
              <a:ext cx="10757549" cy="840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47"/>
            <p:cNvSpPr txBox="1"/>
            <p:nvPr/>
          </p:nvSpPr>
          <p:spPr>
            <a:xfrm>
              <a:off x="602200" y="3864825"/>
              <a:ext cx="35136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2. 단순 분석</a:t>
              </a:r>
              <a:endParaRPr sz="3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933" name="Google Shape;933;p47"/>
          <p:cNvGrpSpPr/>
          <p:nvPr/>
        </p:nvGrpSpPr>
        <p:grpSpPr>
          <a:xfrm>
            <a:off x="607800" y="8087508"/>
            <a:ext cx="14274681" cy="3527704"/>
            <a:chOff x="602200" y="7618900"/>
            <a:chExt cx="14143150" cy="4154149"/>
          </a:xfrm>
        </p:grpSpPr>
        <p:pic>
          <p:nvPicPr>
            <p:cNvPr id="934" name="Google Shape;934;p47"/>
            <p:cNvPicPr preferRelativeResize="0"/>
            <p:nvPr/>
          </p:nvPicPr>
          <p:blipFill rotWithShape="1">
            <a:blip r:embed="rId5">
              <a:alphaModFix/>
            </a:blip>
            <a:srcRect b="23016" l="1431" r="21162" t="32747"/>
            <a:stretch/>
          </p:blipFill>
          <p:spPr>
            <a:xfrm>
              <a:off x="602200" y="8679075"/>
              <a:ext cx="11139750" cy="309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47"/>
            <p:cNvPicPr preferRelativeResize="0"/>
            <p:nvPr/>
          </p:nvPicPr>
          <p:blipFill rotWithShape="1">
            <a:blip r:embed="rId5">
              <a:alphaModFix/>
            </a:blip>
            <a:srcRect b="67932" l="19669" r="3883" t="21228"/>
            <a:stretch/>
          </p:blipFill>
          <p:spPr>
            <a:xfrm>
              <a:off x="3743975" y="7618900"/>
              <a:ext cx="11001375" cy="75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" name="Google Shape;936;p47"/>
            <p:cNvSpPr txBox="1"/>
            <p:nvPr/>
          </p:nvSpPr>
          <p:spPr>
            <a:xfrm>
              <a:off x="602200" y="7618900"/>
              <a:ext cx="35136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3. 심층 분석</a:t>
              </a:r>
              <a:endParaRPr sz="3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937" name="Google Shape;937;p47"/>
          <p:cNvGrpSpPr/>
          <p:nvPr/>
        </p:nvGrpSpPr>
        <p:grpSpPr>
          <a:xfrm>
            <a:off x="16328077" y="7510499"/>
            <a:ext cx="3701883" cy="4335888"/>
            <a:chOff x="16102127" y="6221575"/>
            <a:chExt cx="3667773" cy="5105850"/>
          </a:xfrm>
        </p:grpSpPr>
        <p:sp>
          <p:nvSpPr>
            <p:cNvPr id="938" name="Google Shape;938;p47"/>
            <p:cNvSpPr/>
            <p:nvPr/>
          </p:nvSpPr>
          <p:spPr>
            <a:xfrm>
              <a:off x="16102127" y="7347050"/>
              <a:ext cx="18819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Calibri"/>
                  <a:ea typeface="Calibri"/>
                  <a:cs typeface="Calibri"/>
                  <a:sym typeface="Calibri"/>
                </a:rPr>
                <a:t>분석 필요 여부</a:t>
              </a:r>
              <a:endParaRPr b="1"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7680100" y="8804725"/>
              <a:ext cx="19698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Calibri"/>
                  <a:ea typeface="Calibri"/>
                  <a:cs typeface="Calibri"/>
                  <a:sym typeface="Calibri"/>
                </a:rPr>
                <a:t>단순 조회/집계</a:t>
              </a:r>
              <a:endParaRPr b="1"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0" name="Google Shape;940;p47"/>
            <p:cNvCxnSpPr>
              <a:stCxn id="918" idx="1"/>
              <a:endCxn id="938" idx="0"/>
            </p:cNvCxnSpPr>
            <p:nvPr/>
          </p:nvCxnSpPr>
          <p:spPr>
            <a:xfrm flipH="1">
              <a:off x="17043143" y="6465011"/>
              <a:ext cx="2221200" cy="882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41" name="Google Shape;941;p47"/>
            <p:cNvCxnSpPr>
              <a:stCxn id="938" idx="2"/>
              <a:endCxn id="939" idx="0"/>
            </p:cNvCxnSpPr>
            <p:nvPr/>
          </p:nvCxnSpPr>
          <p:spPr>
            <a:xfrm>
              <a:off x="17043077" y="8046650"/>
              <a:ext cx="1621800" cy="758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42" name="Google Shape;942;p47"/>
            <p:cNvCxnSpPr>
              <a:stCxn id="939" idx="2"/>
              <a:endCxn id="920" idx="0"/>
            </p:cNvCxnSpPr>
            <p:nvPr/>
          </p:nvCxnSpPr>
          <p:spPr>
            <a:xfrm>
              <a:off x="18665000" y="9504325"/>
              <a:ext cx="1104900" cy="1823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943" name="Google Shape;943;p47"/>
            <p:cNvSpPr txBox="1"/>
            <p:nvPr/>
          </p:nvSpPr>
          <p:spPr>
            <a:xfrm>
              <a:off x="17332125" y="6221575"/>
              <a:ext cx="9339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7"/>
            <p:cNvSpPr txBox="1"/>
            <p:nvPr/>
          </p:nvSpPr>
          <p:spPr>
            <a:xfrm>
              <a:off x="18158800" y="8046650"/>
              <a:ext cx="9339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7"/>
          <p:cNvGrpSpPr/>
          <p:nvPr/>
        </p:nvGrpSpPr>
        <p:grpSpPr>
          <a:xfrm>
            <a:off x="15357114" y="9060353"/>
            <a:ext cx="4672807" cy="2786022"/>
            <a:chOff x="15168274" y="8046665"/>
            <a:chExt cx="4629750" cy="3280760"/>
          </a:xfrm>
        </p:grpSpPr>
        <p:sp>
          <p:nvSpPr>
            <p:cNvPr id="946" name="Google Shape;946;p47"/>
            <p:cNvSpPr/>
            <p:nvPr/>
          </p:nvSpPr>
          <p:spPr>
            <a:xfrm>
              <a:off x="15168274" y="8804725"/>
              <a:ext cx="13857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Calibri"/>
                  <a:ea typeface="Calibri"/>
                  <a:cs typeface="Calibri"/>
                  <a:sym typeface="Calibri"/>
                </a:rPr>
                <a:t>심층 분석</a:t>
              </a:r>
              <a:endParaRPr b="1"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7" name="Google Shape;947;p47"/>
            <p:cNvCxnSpPr>
              <a:stCxn id="938" idx="2"/>
              <a:endCxn id="946" idx="0"/>
            </p:cNvCxnSpPr>
            <p:nvPr/>
          </p:nvCxnSpPr>
          <p:spPr>
            <a:xfrm flipH="1">
              <a:off x="15861040" y="8046665"/>
              <a:ext cx="1210200" cy="758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48" name="Google Shape;948;p47"/>
            <p:cNvCxnSpPr>
              <a:stCxn id="946" idx="2"/>
              <a:endCxn id="920" idx="0"/>
            </p:cNvCxnSpPr>
            <p:nvPr/>
          </p:nvCxnSpPr>
          <p:spPr>
            <a:xfrm>
              <a:off x="15861124" y="9504325"/>
              <a:ext cx="3936900" cy="1823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949" name="Google Shape;949;p47"/>
            <p:cNvSpPr txBox="1"/>
            <p:nvPr/>
          </p:nvSpPr>
          <p:spPr>
            <a:xfrm>
              <a:off x="15168275" y="8109400"/>
              <a:ext cx="9339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0" name="Google Shape;950;p47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7"/>
          <p:cNvSpPr txBox="1"/>
          <p:nvPr/>
        </p:nvSpPr>
        <p:spPr>
          <a:xfrm>
            <a:off x="3190775" y="447650"/>
            <a:ext cx="7754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매장페이지 - 매출정보(챗봇)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2" name="Google Shape;95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47"/>
          <p:cNvSpPr/>
          <p:nvPr/>
        </p:nvSpPr>
        <p:spPr>
          <a:xfrm>
            <a:off x="15233150" y="1866900"/>
            <a:ext cx="68058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매장페이지 - 매출정보 - 챗봇AI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5" name="Google Shape;955;p47" title="bread_im_tex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6" name="Google Shape;956;p47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957" name="Google Shape;957;p47" title="빵틀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8" name="Google Shape;958;p47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19495733" y="6109630"/>
            <a:ext cx="4390058" cy="6330786"/>
            <a:chOff x="19240595" y="4572000"/>
            <a:chExt cx="4349607" cy="7455000"/>
          </a:xfrm>
        </p:grpSpPr>
        <p:sp>
          <p:nvSpPr>
            <p:cNvPr id="960" name="Google Shape;960;p47"/>
            <p:cNvSpPr/>
            <p:nvPr/>
          </p:nvSpPr>
          <p:spPr>
            <a:xfrm>
              <a:off x="19240595" y="4572000"/>
              <a:ext cx="13857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질문</a:t>
              </a:r>
              <a:endParaRPr b="1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19269543" y="6115196"/>
              <a:ext cx="13857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SQL 쿼리 필요 여부</a:t>
              </a:r>
              <a:endParaRPr b="1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636302" y="7347050"/>
              <a:ext cx="19539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대화 맥락 기반</a:t>
              </a:r>
              <a:endParaRPr b="1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19396426" y="11327400"/>
              <a:ext cx="746700" cy="6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답변</a:t>
              </a:r>
              <a:endParaRPr b="1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4" name="Google Shape;964;p47"/>
            <p:cNvCxnSpPr>
              <a:stCxn id="960" idx="2"/>
              <a:endCxn id="961" idx="0"/>
            </p:cNvCxnSpPr>
            <p:nvPr/>
          </p:nvCxnSpPr>
          <p:spPr>
            <a:xfrm>
              <a:off x="19933445" y="5271600"/>
              <a:ext cx="28800" cy="843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65" name="Google Shape;965;p47"/>
            <p:cNvCxnSpPr>
              <a:stCxn id="962" idx="2"/>
              <a:endCxn id="963" idx="0"/>
            </p:cNvCxnSpPr>
            <p:nvPr/>
          </p:nvCxnSpPr>
          <p:spPr>
            <a:xfrm flipH="1">
              <a:off x="19769852" y="8046650"/>
              <a:ext cx="2843400" cy="3280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66" name="Google Shape;966;p47"/>
            <p:cNvCxnSpPr>
              <a:stCxn id="961" idx="3"/>
              <a:endCxn id="962" idx="0"/>
            </p:cNvCxnSpPr>
            <p:nvPr/>
          </p:nvCxnSpPr>
          <p:spPr>
            <a:xfrm>
              <a:off x="20655243" y="6464996"/>
              <a:ext cx="1958100" cy="8820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967" name="Google Shape;967;p47"/>
            <p:cNvSpPr txBox="1"/>
            <p:nvPr/>
          </p:nvSpPr>
          <p:spPr>
            <a:xfrm>
              <a:off x="21600875" y="6327925"/>
              <a:ext cx="933900" cy="4869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7"/>
          <p:cNvGrpSpPr/>
          <p:nvPr/>
        </p:nvGrpSpPr>
        <p:grpSpPr>
          <a:xfrm>
            <a:off x="15357126" y="6103330"/>
            <a:ext cx="5559849" cy="6343373"/>
            <a:chOff x="21987839" y="6097018"/>
            <a:chExt cx="5559849" cy="6343373"/>
          </a:xfrm>
        </p:grpSpPr>
        <p:grpSp>
          <p:nvGrpSpPr>
            <p:cNvPr id="969" name="Google Shape;969;p47"/>
            <p:cNvGrpSpPr/>
            <p:nvPr/>
          </p:nvGrpSpPr>
          <p:grpSpPr>
            <a:xfrm>
              <a:off x="21987839" y="7510499"/>
              <a:ext cx="5048850" cy="4929892"/>
              <a:chOff x="21987839" y="7510499"/>
              <a:chExt cx="5048850" cy="4929892"/>
            </a:xfrm>
          </p:grpSpPr>
          <p:grpSp>
            <p:nvGrpSpPr>
              <p:cNvPr id="970" name="Google Shape;970;p47"/>
              <p:cNvGrpSpPr/>
              <p:nvPr/>
            </p:nvGrpSpPr>
            <p:grpSpPr>
              <a:xfrm>
                <a:off x="21987839" y="9060344"/>
                <a:ext cx="5048850" cy="3380047"/>
                <a:chOff x="21987839" y="9060344"/>
                <a:chExt cx="5048850" cy="3380047"/>
              </a:xfrm>
            </p:grpSpPr>
            <p:grpSp>
              <p:nvGrpSpPr>
                <p:cNvPr id="971" name="Google Shape;971;p47"/>
                <p:cNvGrpSpPr/>
                <p:nvPr/>
              </p:nvGrpSpPr>
              <p:grpSpPr>
                <a:xfrm>
                  <a:off x="21987839" y="9060344"/>
                  <a:ext cx="4644344" cy="2786055"/>
                  <a:chOff x="21709738" y="8046625"/>
                  <a:chExt cx="4601550" cy="3280800"/>
                </a:xfrm>
              </p:grpSpPr>
              <p:sp>
                <p:nvSpPr>
                  <p:cNvPr id="972" name="Google Shape;972;p47"/>
                  <p:cNvSpPr/>
                  <p:nvPr/>
                </p:nvSpPr>
                <p:spPr>
                  <a:xfrm>
                    <a:off x="21709738" y="8804725"/>
                    <a:ext cx="1385700" cy="6996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1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0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심층 분석</a:t>
                    </a:r>
                    <a:endParaRPr b="1" sz="24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973" name="Google Shape;973;p47"/>
                  <p:cNvCxnSpPr>
                    <a:endCxn id="972" idx="0"/>
                  </p:cNvCxnSpPr>
                  <p:nvPr/>
                </p:nvCxnSpPr>
                <p:spPr>
                  <a:xfrm flipH="1">
                    <a:off x="22402588" y="8046625"/>
                    <a:ext cx="1182000" cy="7581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  <p:cxnSp>
                <p:nvCxnSpPr>
                  <p:cNvPr id="974" name="Google Shape;974;p47"/>
                  <p:cNvCxnSpPr>
                    <a:stCxn id="972" idx="2"/>
                  </p:cNvCxnSpPr>
                  <p:nvPr/>
                </p:nvCxnSpPr>
                <p:spPr>
                  <a:xfrm>
                    <a:off x="22402588" y="9504325"/>
                    <a:ext cx="3908700" cy="18231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  <p:sp>
                <p:nvSpPr>
                  <p:cNvPr id="975" name="Google Shape;975;p47"/>
                  <p:cNvSpPr txBox="1"/>
                  <p:nvPr/>
                </p:nvSpPr>
                <p:spPr>
                  <a:xfrm>
                    <a:off x="21709739" y="8111225"/>
                    <a:ext cx="933900" cy="4869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6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YES</a:t>
                    </a:r>
                    <a:endParaRPr sz="26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76" name="Google Shape;976;p47"/>
                <p:cNvSpPr/>
                <p:nvPr/>
              </p:nvSpPr>
              <p:spPr>
                <a:xfrm>
                  <a:off x="26283088" y="11846391"/>
                  <a:ext cx="753600" cy="594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답변</a:t>
                  </a:r>
                  <a:endParaRPr b="1" sz="2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7" name="Google Shape;977;p47"/>
              <p:cNvGrpSpPr/>
              <p:nvPr/>
            </p:nvGrpSpPr>
            <p:grpSpPr>
              <a:xfrm>
                <a:off x="22957477" y="7510499"/>
                <a:ext cx="3216084" cy="1549854"/>
                <a:chOff x="22670442" y="6221575"/>
                <a:chExt cx="3186450" cy="1825075"/>
              </a:xfrm>
            </p:grpSpPr>
            <p:sp>
              <p:nvSpPr>
                <p:cNvPr id="978" name="Google Shape;978;p47"/>
                <p:cNvSpPr/>
                <p:nvPr/>
              </p:nvSpPr>
              <p:spPr>
                <a:xfrm>
                  <a:off x="22670442" y="7347050"/>
                  <a:ext cx="1881900" cy="699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분석 필요 여부</a:t>
                  </a:r>
                  <a:endParaRPr b="1" sz="2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979" name="Google Shape;979;p47"/>
                <p:cNvCxnSpPr>
                  <a:endCxn id="978" idx="0"/>
                </p:cNvCxnSpPr>
                <p:nvPr/>
              </p:nvCxnSpPr>
              <p:spPr>
                <a:xfrm flipH="1">
                  <a:off x="23611392" y="6471050"/>
                  <a:ext cx="2245500" cy="876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sp>
              <p:nvSpPr>
                <p:cNvPr id="980" name="Google Shape;980;p47"/>
                <p:cNvSpPr txBox="1"/>
                <p:nvPr/>
              </p:nvSpPr>
              <p:spPr>
                <a:xfrm>
                  <a:off x="23900440" y="6221575"/>
                  <a:ext cx="933900" cy="486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6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YES</a:t>
                  </a:r>
                  <a:endParaRPr sz="26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81" name="Google Shape;981;p47"/>
            <p:cNvGrpSpPr/>
            <p:nvPr/>
          </p:nvGrpSpPr>
          <p:grpSpPr>
            <a:xfrm>
              <a:off x="26125133" y="6097018"/>
              <a:ext cx="1422555" cy="1904595"/>
              <a:chOff x="25808910" y="4572000"/>
              <a:chExt cx="1409447" cy="2242811"/>
            </a:xfrm>
          </p:grpSpPr>
          <p:sp>
            <p:nvSpPr>
              <p:cNvPr id="982" name="Google Shape;982;p47"/>
              <p:cNvSpPr/>
              <p:nvPr/>
            </p:nvSpPr>
            <p:spPr>
              <a:xfrm>
                <a:off x="25808910" y="4572000"/>
                <a:ext cx="1385700" cy="6996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질문</a:t>
                </a:r>
                <a:endParaRPr b="1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47"/>
              <p:cNvSpPr/>
              <p:nvPr/>
            </p:nvSpPr>
            <p:spPr>
              <a:xfrm>
                <a:off x="25832657" y="6115211"/>
                <a:ext cx="1385700" cy="6996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SQL 쿼리 필요 여부</a:t>
                </a:r>
                <a:endParaRPr b="1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4" name="Google Shape;984;p47"/>
              <p:cNvCxnSpPr>
                <a:stCxn id="982" idx="2"/>
                <a:endCxn id="983" idx="0"/>
              </p:cNvCxnSpPr>
              <p:nvPr/>
            </p:nvCxnSpPr>
            <p:spPr>
              <a:xfrm>
                <a:off x="26501760" y="5271600"/>
                <a:ext cx="23700" cy="843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grpSp>
        <p:nvGrpSpPr>
          <p:cNvPr id="985" name="Google Shape;985;p47"/>
          <p:cNvGrpSpPr/>
          <p:nvPr/>
        </p:nvGrpSpPr>
        <p:grpSpPr>
          <a:xfrm>
            <a:off x="16328077" y="6109680"/>
            <a:ext cx="4590211" cy="6330686"/>
            <a:chOff x="16328077" y="6109680"/>
            <a:chExt cx="4590211" cy="6330686"/>
          </a:xfrm>
        </p:grpSpPr>
        <p:grpSp>
          <p:nvGrpSpPr>
            <p:cNvPr id="986" name="Google Shape;986;p47"/>
            <p:cNvGrpSpPr/>
            <p:nvPr/>
          </p:nvGrpSpPr>
          <p:grpSpPr>
            <a:xfrm>
              <a:off x="16328077" y="6109680"/>
              <a:ext cx="4590211" cy="5736707"/>
              <a:chOff x="16328077" y="6109680"/>
              <a:chExt cx="4590211" cy="5736707"/>
            </a:xfrm>
          </p:grpSpPr>
          <p:grpSp>
            <p:nvGrpSpPr>
              <p:cNvPr id="987" name="Google Shape;987;p47"/>
              <p:cNvGrpSpPr/>
              <p:nvPr/>
            </p:nvGrpSpPr>
            <p:grpSpPr>
              <a:xfrm>
                <a:off x="16328077" y="7510499"/>
                <a:ext cx="3701883" cy="4335888"/>
                <a:chOff x="16102127" y="6221575"/>
                <a:chExt cx="3667773" cy="5105850"/>
              </a:xfrm>
            </p:grpSpPr>
            <p:sp>
              <p:nvSpPr>
                <p:cNvPr id="988" name="Google Shape;988;p47"/>
                <p:cNvSpPr/>
                <p:nvPr/>
              </p:nvSpPr>
              <p:spPr>
                <a:xfrm>
                  <a:off x="16102127" y="7347050"/>
                  <a:ext cx="1881900" cy="6996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분석 필요 여부</a:t>
                  </a:r>
                  <a:endParaRPr b="1" sz="2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47"/>
                <p:cNvSpPr/>
                <p:nvPr/>
              </p:nvSpPr>
              <p:spPr>
                <a:xfrm>
                  <a:off x="17680100" y="8804725"/>
                  <a:ext cx="1969800" cy="6996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단순 조회/집계</a:t>
                  </a:r>
                  <a:endParaRPr b="1" sz="2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990" name="Google Shape;990;p47"/>
                <p:cNvCxnSpPr>
                  <a:endCxn id="988" idx="0"/>
                </p:cNvCxnSpPr>
                <p:nvPr/>
              </p:nvCxnSpPr>
              <p:spPr>
                <a:xfrm flipH="1">
                  <a:off x="17043077" y="6471050"/>
                  <a:ext cx="2245500" cy="876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991" name="Google Shape;991;p47"/>
                <p:cNvCxnSpPr>
                  <a:stCxn id="988" idx="2"/>
                  <a:endCxn id="989" idx="0"/>
                </p:cNvCxnSpPr>
                <p:nvPr/>
              </p:nvCxnSpPr>
              <p:spPr>
                <a:xfrm>
                  <a:off x="17043077" y="8046650"/>
                  <a:ext cx="1621800" cy="758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992" name="Google Shape;992;p47"/>
                <p:cNvCxnSpPr>
                  <a:stCxn id="989" idx="2"/>
                </p:cNvCxnSpPr>
                <p:nvPr/>
              </p:nvCxnSpPr>
              <p:spPr>
                <a:xfrm>
                  <a:off x="18665000" y="9504325"/>
                  <a:ext cx="1104900" cy="1823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sp>
              <p:nvSpPr>
                <p:cNvPr id="993" name="Google Shape;993;p47"/>
                <p:cNvSpPr txBox="1"/>
                <p:nvPr/>
              </p:nvSpPr>
              <p:spPr>
                <a:xfrm>
                  <a:off x="17332125" y="6221575"/>
                  <a:ext cx="933900" cy="4869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6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YES</a:t>
                  </a:r>
                  <a:endParaRPr sz="26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47"/>
                <p:cNvSpPr txBox="1"/>
                <p:nvPr/>
              </p:nvSpPr>
              <p:spPr>
                <a:xfrm>
                  <a:off x="18158800" y="8046650"/>
                  <a:ext cx="933900" cy="4869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6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NO</a:t>
                  </a:r>
                  <a:endParaRPr sz="26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5" name="Google Shape;995;p47"/>
              <p:cNvGrpSpPr/>
              <p:nvPr/>
            </p:nvGrpSpPr>
            <p:grpSpPr>
              <a:xfrm>
                <a:off x="19495733" y="6109680"/>
                <a:ext cx="1422555" cy="1904595"/>
                <a:chOff x="19240595" y="4572000"/>
                <a:chExt cx="1409447" cy="2242811"/>
              </a:xfrm>
            </p:grpSpPr>
            <p:sp>
              <p:nvSpPr>
                <p:cNvPr id="996" name="Google Shape;996;p47"/>
                <p:cNvSpPr/>
                <p:nvPr/>
              </p:nvSpPr>
              <p:spPr>
                <a:xfrm>
                  <a:off x="19240595" y="4572000"/>
                  <a:ext cx="1385700" cy="6996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질문</a:t>
                  </a:r>
                  <a:endParaRPr b="1" sz="2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47"/>
                <p:cNvSpPr/>
                <p:nvPr/>
              </p:nvSpPr>
              <p:spPr>
                <a:xfrm>
                  <a:off x="19264343" y="6115211"/>
                  <a:ext cx="1385700" cy="6996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SQL 쿼리 필요 여부</a:t>
                  </a:r>
                  <a:endParaRPr b="1" sz="2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998" name="Google Shape;998;p47"/>
                <p:cNvCxnSpPr>
                  <a:stCxn id="996" idx="2"/>
                  <a:endCxn id="997" idx="0"/>
                </p:cNvCxnSpPr>
                <p:nvPr/>
              </p:nvCxnSpPr>
              <p:spPr>
                <a:xfrm>
                  <a:off x="19933445" y="5271600"/>
                  <a:ext cx="23700" cy="843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</p:grpSp>
        <p:sp>
          <p:nvSpPr>
            <p:cNvPr id="999" name="Google Shape;999;p47"/>
            <p:cNvSpPr/>
            <p:nvPr/>
          </p:nvSpPr>
          <p:spPr>
            <a:xfrm>
              <a:off x="19649038" y="11846366"/>
              <a:ext cx="753600" cy="59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답변</a:t>
              </a:r>
              <a:endParaRPr b="1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8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48"/>
          <p:cNvSpPr txBox="1"/>
          <p:nvPr/>
        </p:nvSpPr>
        <p:spPr>
          <a:xfrm>
            <a:off x="3190775" y="447650"/>
            <a:ext cx="10569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매장페이지 -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메뉴관리 (신메뉴 이미지 등록)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6" name="Google Shape;10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775" y="3928950"/>
            <a:ext cx="9986824" cy="71293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pic>
        <p:nvPicPr>
          <p:cNvPr id="1009" name="Google Shape;100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4688" y="3928938"/>
            <a:ext cx="9986826" cy="70758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3000000" dist="142875">
              <a:srgbClr val="000000">
                <a:alpha val="50000"/>
              </a:srgbClr>
            </a:outerShdw>
          </a:effectLst>
        </p:spPr>
      </p:pic>
      <p:sp>
        <p:nvSpPr>
          <p:cNvPr id="1010" name="Google Shape;1010;p48"/>
          <p:cNvSpPr/>
          <p:nvPr/>
        </p:nvSpPr>
        <p:spPr>
          <a:xfrm>
            <a:off x="3539735" y="2791450"/>
            <a:ext cx="4682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신규 메뉴 학습 가이드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48"/>
          <p:cNvSpPr/>
          <p:nvPr/>
        </p:nvSpPr>
        <p:spPr>
          <a:xfrm>
            <a:off x="16116923" y="2777163"/>
            <a:ext cx="4682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신규 </a:t>
            </a: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메뉴 등록 페이지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8"/>
          <p:cNvSpPr txBox="1"/>
          <p:nvPr/>
        </p:nvSpPr>
        <p:spPr>
          <a:xfrm>
            <a:off x="13760663" y="11905438"/>
            <a:ext cx="1035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 및 동영상 업로드 가능</a:t>
            </a:r>
            <a:endParaRPr b="1" sz="5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3" name="Google Shape;101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400000">
            <a:off x="7562524" y="7969310"/>
            <a:ext cx="9574774" cy="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60667" y="11855774"/>
            <a:ext cx="1053662" cy="105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48" title="bread_im_tex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48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1017" name="Google Shape;1017;p48" title="빵틀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8" name="Google Shape;1018;p48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9" name="Google Shape;1019;p48"/>
          <p:cNvSpPr txBox="1"/>
          <p:nvPr/>
        </p:nvSpPr>
        <p:spPr>
          <a:xfrm>
            <a:off x="2181513" y="11905438"/>
            <a:ext cx="1035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실제로 사용되는 환경에서 촬영</a:t>
            </a:r>
            <a:endParaRPr b="1" sz="5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0" name="Google Shape;102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4767" y="11855774"/>
            <a:ext cx="1053662" cy="105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4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24384000" cy="137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49"/>
          <p:cNvSpPr txBox="1"/>
          <p:nvPr/>
        </p:nvSpPr>
        <p:spPr>
          <a:xfrm>
            <a:off x="7289400" y="4911000"/>
            <a:ext cx="98052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3. 시연영상</a:t>
            </a:r>
            <a:endParaRPr b="1"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0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2" name="Google Shape;10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50" title="bread_im_tex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oogle Shape;1035;p50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1036" name="Google Shape;1036;p50" title="빵틀2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7" name="Google Shape;1037;p50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시연영상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38" name="Google Shape;103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4300" y="3213800"/>
            <a:ext cx="18984776" cy="9348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1" title="bs_main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331625" y="-119625"/>
            <a:ext cx="25079599" cy="140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1"/>
          <p:cNvSpPr txBox="1"/>
          <p:nvPr/>
        </p:nvSpPr>
        <p:spPr>
          <a:xfrm>
            <a:off x="7289400" y="4911000"/>
            <a:ext cx="98052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4. 개선방안</a:t>
            </a:r>
            <a:endParaRPr b="1"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0" y="0"/>
            <a:ext cx="24384000" cy="19842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8850" y="1527050"/>
            <a:ext cx="25193651" cy="19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title="한결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1600" y="3768388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title="정아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398" y="37684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 title="정석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203" y="37684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 title="은비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91994" y="37684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 title="예진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920800"/>
            <a:ext cx="3962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 title="민하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306798" y="3768388"/>
            <a:ext cx="411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240300" y="8259775"/>
            <a:ext cx="33294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이예진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4965050" y="8259775"/>
            <a:ext cx="22128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김정아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9009400" y="8259775"/>
            <a:ext cx="22128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심정석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13053750" y="8259775"/>
            <a:ext cx="22128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조은비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17098100" y="8259775"/>
            <a:ext cx="22128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전민하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21142450" y="8259775"/>
            <a:ext cx="22128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강한결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3190775" y="447650"/>
            <a:ext cx="5932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소개 - 팀원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253650" y="9096650"/>
            <a:ext cx="3546900" cy="341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952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요구사항명세서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Layout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매출관리(그래프)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4298000" y="9096650"/>
            <a:ext cx="3546900" cy="341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952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화면설계서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로그인/회원가입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회원관리&amp;이벤트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Design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8342338" y="9096650"/>
            <a:ext cx="3546900" cy="341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952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WBS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운영 DB 관리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라벨링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메뉴관리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12386688" y="9096650"/>
            <a:ext cx="3546900" cy="341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952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기획안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개발 DB 관리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결제관리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기반 챗봇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아이디/비번 찾기, 아이디 중복체크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16431050" y="9096650"/>
            <a:ext cx="3546900" cy="341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952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 / WEB DB구축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객체 탐지 AI 모델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재고 관리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네이버 API 지도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기반 챗봇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20475400" y="9096650"/>
            <a:ext cx="3546900" cy="341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952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시스템 아키텍처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객체탐지 / 챗봇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빌드/배포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6" title="bread_im_text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6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177" name="Google Shape;177;p16" title="빵틀2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16"/>
            <p:cNvSpPr txBox="1"/>
            <p:nvPr/>
          </p:nvSpPr>
          <p:spPr>
            <a:xfrm>
              <a:off x="2892350" y="-2597550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기획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6"/>
          <p:cNvGrpSpPr/>
          <p:nvPr/>
        </p:nvGrpSpPr>
        <p:grpSpPr>
          <a:xfrm>
            <a:off x="1189200" y="3206450"/>
            <a:ext cx="1584000" cy="1490600"/>
            <a:chOff x="1234825" y="3243325"/>
            <a:chExt cx="1584000" cy="1490600"/>
          </a:xfrm>
        </p:grpSpPr>
        <p:pic>
          <p:nvPicPr>
            <p:cNvPr id="180" name="Google Shape;180;p16" title="crown.png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261050" y="3243325"/>
              <a:ext cx="1490600" cy="14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6"/>
            <p:cNvSpPr/>
            <p:nvPr/>
          </p:nvSpPr>
          <p:spPr>
            <a:xfrm>
              <a:off x="1819075" y="3909025"/>
              <a:ext cx="415500" cy="323400"/>
            </a:xfrm>
            <a:prstGeom prst="ellipse">
              <a:avLst/>
            </a:prstGeom>
            <a:solidFill>
              <a:srgbClr val="FFD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1234825" y="3654100"/>
              <a:ext cx="1584000" cy="921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2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팀장</a:t>
              </a:r>
              <a:endParaRPr b="1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183" name="Google Shape;183;p16" title="magic-wand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98975" y="5911625"/>
            <a:ext cx="1490600" cy="14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2"/>
          <p:cNvSpPr txBox="1"/>
          <p:nvPr/>
        </p:nvSpPr>
        <p:spPr>
          <a:xfrm>
            <a:off x="999975" y="4516775"/>
            <a:ext cx="12804900" cy="7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변경/튜닝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 R-CNN 등 2 stage detector 모델 사용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하이퍼파라미터 튜닝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로깅을 통해 추론데이터 모니터링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보강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학습용 데이터셋 추가(현재 약 1200장)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여러 빵이 붙어있거나 겹쳐있는 데이터 추가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증강 및 전처리 개선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52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2" name="Google Shape;10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52"/>
          <p:cNvSpPr/>
          <p:nvPr/>
        </p:nvSpPr>
        <p:spPr>
          <a:xfrm>
            <a:off x="3453135" y="3005775"/>
            <a:ext cx="4682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객체탐지모델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52"/>
          <p:cNvSpPr txBox="1"/>
          <p:nvPr/>
        </p:nvSpPr>
        <p:spPr>
          <a:xfrm>
            <a:off x="13935875" y="4516775"/>
            <a:ext cx="10605600" cy="7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변경/튜닝</a:t>
            </a: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Query 생성 특화 모델 DB-GPT 사용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LLM api 테스트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프롬프팅 개선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 추가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말투, 대답 스타일 선택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피드백 반영 👍🏻👎🏻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○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소비자 상담용 챗봇 추가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52"/>
          <p:cNvSpPr/>
          <p:nvPr/>
        </p:nvSpPr>
        <p:spPr>
          <a:xfrm>
            <a:off x="15888323" y="3005763"/>
            <a:ext cx="4682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ChatBot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6" name="Google Shape;105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7562524" y="7969310"/>
            <a:ext cx="9574774" cy="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650" y="4425100"/>
            <a:ext cx="1053650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650" y="8328500"/>
            <a:ext cx="1053650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2225" y="4425100"/>
            <a:ext cx="1053650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2225" y="8404800"/>
            <a:ext cx="1053650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2" title="bread_im_tex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52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1063" name="Google Shape;1063;p52" title="빵틀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52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개선방안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5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24384000" cy="137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53"/>
          <p:cNvSpPr txBox="1"/>
          <p:nvPr/>
        </p:nvSpPr>
        <p:spPr>
          <a:xfrm>
            <a:off x="7289400" y="4911000"/>
            <a:ext cx="98052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5. </a:t>
            </a:r>
            <a:r>
              <a:rPr b="1"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마무리</a:t>
            </a:r>
            <a:endParaRPr b="1"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4"/>
          <p:cNvSpPr/>
          <p:nvPr/>
        </p:nvSpPr>
        <p:spPr>
          <a:xfrm>
            <a:off x="1668776" y="3596400"/>
            <a:ext cx="9454200" cy="9010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54"/>
          <p:cNvSpPr/>
          <p:nvPr/>
        </p:nvSpPr>
        <p:spPr>
          <a:xfrm>
            <a:off x="12753100" y="3409800"/>
            <a:ext cx="11325000" cy="8143200"/>
          </a:xfrm>
          <a:prstGeom prst="wedgeRoundRectCallout">
            <a:avLst>
              <a:gd fmla="val -75990" name="adj1"/>
              <a:gd fmla="val -5942" name="adj2"/>
              <a:gd fmla="val 0" name="adj3"/>
            </a:avLst>
          </a:prstGeom>
          <a:solidFill>
            <a:schemeClr val="lt1"/>
          </a:solidFill>
          <a:ln cap="flat" cmpd="sng" w="152400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524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7" name="Google Shape;10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54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9" name="Google Shape;10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54"/>
          <p:cNvSpPr txBox="1"/>
          <p:nvPr/>
        </p:nvSpPr>
        <p:spPr>
          <a:xfrm>
            <a:off x="13162650" y="4155750"/>
            <a:ext cx="109929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🌟 우와 ~ 가볍고 싸다!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경량화된 AI 모델로 서버 유지 비용이 적음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값비싼 카메라가 아니어도 탐지 성능이 뛰어남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1" name="Google Shape;1081;p54" title="bread_im_text.png"/>
          <p:cNvPicPr preferRelativeResize="0"/>
          <p:nvPr/>
        </p:nvPicPr>
        <p:blipFill rotWithShape="1">
          <a:blip r:embed="rId5">
            <a:alphaModFix amt="42000"/>
          </a:blip>
          <a:srcRect b="0" l="0" r="58691" t="0"/>
          <a:stretch/>
        </p:blipFill>
        <p:spPr>
          <a:xfrm>
            <a:off x="1850850" y="4654450"/>
            <a:ext cx="8008149" cy="68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54"/>
          <p:cNvSpPr txBox="1"/>
          <p:nvPr/>
        </p:nvSpPr>
        <p:spPr>
          <a:xfrm>
            <a:off x="13238850" y="7556125"/>
            <a:ext cx="104778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🌟 </a:t>
            </a: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헉! 쓰기 쉽다</a:t>
            </a: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 기반 설계로 호환성이 뛰어남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영상 촬영 한 번으로 학습이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가능함</a:t>
            </a:r>
            <a:b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신규 제품 등록 시 유용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54"/>
          <p:cNvSpPr/>
          <p:nvPr/>
        </p:nvSpPr>
        <p:spPr>
          <a:xfrm>
            <a:off x="3288325" y="2973900"/>
            <a:ext cx="6339900" cy="2281800"/>
          </a:xfrm>
          <a:prstGeom prst="ellipse">
            <a:avLst/>
          </a:prstGeom>
          <a:solidFill>
            <a:srgbClr val="FFF5DB"/>
          </a:solidFill>
          <a:ln cap="flat" cmpd="sng" w="38100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소비자 &amp; 매니저 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통합 웹 플랫폼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54"/>
          <p:cNvSpPr/>
          <p:nvPr/>
        </p:nvSpPr>
        <p:spPr>
          <a:xfrm>
            <a:off x="210625" y="9456001"/>
            <a:ext cx="4572000" cy="23922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38100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객체 탐지 기반 무인결제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54"/>
          <p:cNvSpPr/>
          <p:nvPr/>
        </p:nvSpPr>
        <p:spPr>
          <a:xfrm>
            <a:off x="7913175" y="9456000"/>
            <a:ext cx="4572000" cy="24846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38100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매니저용 </a:t>
            </a:r>
            <a:endParaRPr b="1"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매장관리 챗봇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54"/>
          <p:cNvSpPr/>
          <p:nvPr/>
        </p:nvSpPr>
        <p:spPr>
          <a:xfrm>
            <a:off x="13819050" y="10249650"/>
            <a:ext cx="742500" cy="5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7" name="Google Shape;1087;p54" title="bread_im_tex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8" name="Google Shape;1088;p54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1089" name="Google Shape;1089;p54" title="빵틀2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0" name="Google Shape;1090;p54"/>
            <p:cNvSpPr txBox="1"/>
            <p:nvPr/>
          </p:nvSpPr>
          <p:spPr>
            <a:xfrm>
              <a:off x="2781200" y="-2600337"/>
              <a:ext cx="19821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마무리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55" title="bs_main.png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331625" y="-119625"/>
            <a:ext cx="25079599" cy="140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55"/>
          <p:cNvSpPr txBox="1"/>
          <p:nvPr/>
        </p:nvSpPr>
        <p:spPr>
          <a:xfrm>
            <a:off x="7289400" y="4911000"/>
            <a:ext cx="98052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1" sz="2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5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24384000" cy="137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6"/>
          <p:cNvSpPr txBox="1"/>
          <p:nvPr/>
        </p:nvSpPr>
        <p:spPr>
          <a:xfrm>
            <a:off x="5749800" y="4911000"/>
            <a:ext cx="128844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1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17"/>
          <p:cNvGraphicFramePr/>
          <p:nvPr/>
        </p:nvGraphicFramePr>
        <p:xfrm>
          <a:off x="539400" y="2903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{1B256129-3CCF-4425-815F-FC556081C464}</a:tableStyleId>
              </a:tblPr>
              <a:tblGrid>
                <a:gridCol w="1933825"/>
                <a:gridCol w="2663600"/>
                <a:gridCol w="2663600"/>
                <a:gridCol w="2663600"/>
                <a:gridCol w="2663600"/>
                <a:gridCol w="2663600"/>
                <a:gridCol w="2663600"/>
                <a:gridCol w="2663600"/>
                <a:gridCol w="2663600"/>
              </a:tblGrid>
              <a:tr h="94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1/16  ~  2/5</a:t>
                      </a:r>
                      <a:endParaRPr b="1" sz="3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2/6 ~ 2/14</a:t>
                      </a:r>
                      <a:endParaRPr b="1" sz="3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2/17 ~ 3/7</a:t>
                      </a:r>
                      <a:endParaRPr b="1" sz="3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3/10 ~ 3/14</a:t>
                      </a:r>
                      <a:endParaRPr b="1" sz="3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5DB"/>
                    </a:solidFill>
                  </a:tcPr>
                </a:tc>
                <a:tc hMerge="1"/>
              </a:tr>
              <a:tr h="224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기획 주간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8"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2454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구현 주간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8" rowSpan="2"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</a:tr>
              <a:tr h="2245400">
                <a:tc vMerge="1"/>
                <a:tc gridSpan="8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  <a:tr h="224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테스트 &amp;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발표주간</a:t>
                      </a:r>
                      <a:endParaRPr b="1" sz="3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F60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89" name="Google Shape;189;p17"/>
          <p:cNvSpPr txBox="1"/>
          <p:nvPr/>
        </p:nvSpPr>
        <p:spPr>
          <a:xfrm>
            <a:off x="7945725" y="4313400"/>
            <a:ext cx="364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WBS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요구사항 명세서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2659875" y="4378050"/>
            <a:ext cx="5088000" cy="1108200"/>
          </a:xfrm>
          <a:prstGeom prst="roundRect">
            <a:avLst>
              <a:gd fmla="val 50000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기획 및 구조화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7747875" y="6284100"/>
            <a:ext cx="10707000" cy="1147800"/>
          </a:xfrm>
          <a:prstGeom prst="roundRect">
            <a:avLst>
              <a:gd fmla="val 50000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화면 구성 및 기능 구현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18139850" y="11132425"/>
            <a:ext cx="5454600" cy="1147800"/>
          </a:xfrm>
          <a:prstGeom prst="roundRect">
            <a:avLst>
              <a:gd fmla="val 50000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기능 테스트 및 문서 작성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3190775" y="447650"/>
            <a:ext cx="50880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소개 - 일정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7736425" y="8434775"/>
            <a:ext cx="4480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객체탐지 모델 학습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기반 챗봇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12325675" y="8434775"/>
            <a:ext cx="3121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매장페이지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KIOSK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15830400" y="8434775"/>
            <a:ext cx="330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 관리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운영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8908075" y="7704438"/>
            <a:ext cx="1388700" cy="610200"/>
          </a:xfrm>
          <a:prstGeom prst="roundRect">
            <a:avLst>
              <a:gd fmla="val 50000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AI 팀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12761625" y="7704425"/>
            <a:ext cx="1759800" cy="610200"/>
          </a:xfrm>
          <a:prstGeom prst="roundRect">
            <a:avLst>
              <a:gd fmla="val 50000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WEB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팀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16410925" y="7704425"/>
            <a:ext cx="1388700" cy="610200"/>
          </a:xfrm>
          <a:prstGeom prst="roundRect">
            <a:avLst>
              <a:gd fmla="val 50000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공통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17"/>
          <p:cNvCxnSpPr/>
          <p:nvPr/>
        </p:nvCxnSpPr>
        <p:spPr>
          <a:xfrm>
            <a:off x="11840575" y="7631375"/>
            <a:ext cx="0" cy="2835300"/>
          </a:xfrm>
          <a:prstGeom prst="straightConnector1">
            <a:avLst/>
          </a:prstGeom>
          <a:noFill/>
          <a:ln cap="flat" cmpd="sng" w="9525">
            <a:solidFill>
              <a:srgbClr val="9F603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17"/>
          <p:cNvCxnSpPr/>
          <p:nvPr/>
        </p:nvCxnSpPr>
        <p:spPr>
          <a:xfrm>
            <a:off x="15568825" y="7631375"/>
            <a:ext cx="0" cy="2835300"/>
          </a:xfrm>
          <a:prstGeom prst="straightConnector1">
            <a:avLst/>
          </a:prstGeom>
          <a:noFill/>
          <a:ln cap="flat" cmpd="sng" w="9525">
            <a:solidFill>
              <a:srgbClr val="9F603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6" name="Google Shape;206;p17" title="bread_im_tex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17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208" name="Google Shape;208;p17" title="빵틀2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7"/>
            <p:cNvSpPr txBox="1"/>
            <p:nvPr/>
          </p:nvSpPr>
          <p:spPr>
            <a:xfrm>
              <a:off x="2892350" y="-2597550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기획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17"/>
          <p:cNvSpPr txBox="1"/>
          <p:nvPr/>
        </p:nvSpPr>
        <p:spPr>
          <a:xfrm>
            <a:off x="12355000" y="4313400"/>
            <a:ext cx="364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화면설계서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시장조사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099" y="7144825"/>
            <a:ext cx="3302550" cy="2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392" y="5968188"/>
            <a:ext cx="1498365" cy="121703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8"/>
          <p:cNvSpPr txBox="1"/>
          <p:nvPr/>
        </p:nvSpPr>
        <p:spPr>
          <a:xfrm>
            <a:off x="3190500" y="10281525"/>
            <a:ext cx="354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복잡한 POS 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력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0525" y="7340775"/>
            <a:ext cx="2980050" cy="260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6925" y="6444551"/>
            <a:ext cx="1377524" cy="12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61800" y="5848951"/>
            <a:ext cx="1377524" cy="12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 txBox="1"/>
          <p:nvPr/>
        </p:nvSpPr>
        <p:spPr>
          <a:xfrm>
            <a:off x="10576350" y="10259675"/>
            <a:ext cx="35484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 강도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 시간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88187" y="6576693"/>
            <a:ext cx="1270216" cy="104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073500" y="7554725"/>
            <a:ext cx="2691575" cy="24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784175" y="6182275"/>
            <a:ext cx="1270225" cy="104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8"/>
          <p:cNvSpPr txBox="1"/>
          <p:nvPr/>
        </p:nvSpPr>
        <p:spPr>
          <a:xfrm>
            <a:off x="17645088" y="10259663"/>
            <a:ext cx="35484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대기 시간	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고객 불편	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2002" y="5918194"/>
            <a:ext cx="1498365" cy="122784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8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 txBox="1"/>
          <p:nvPr/>
        </p:nvSpPr>
        <p:spPr>
          <a:xfrm>
            <a:off x="3190775" y="447650"/>
            <a:ext cx="86592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개요 -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NABC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8"/>
          <p:cNvSpPr/>
          <p:nvPr/>
        </p:nvSpPr>
        <p:spPr>
          <a:xfrm>
            <a:off x="3190495" y="4708500"/>
            <a:ext cx="3548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결제 불편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10543995" y="4708500"/>
            <a:ext cx="3548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인건비 부담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17645082" y="4748412"/>
            <a:ext cx="35484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결제 지연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/>
          <p:nvPr/>
        </p:nvSpPr>
        <p:spPr>
          <a:xfrm>
            <a:off x="13205925" y="10335875"/>
            <a:ext cx="390300" cy="48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13205925" y="11073975"/>
            <a:ext cx="390300" cy="48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8" title="bread_im_text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8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239" name="Google Shape;239;p18" title="빵틀2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18"/>
            <p:cNvSpPr txBox="1"/>
            <p:nvPr/>
          </p:nvSpPr>
          <p:spPr>
            <a:xfrm>
              <a:off x="2892350" y="-2597550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기획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8"/>
          <p:cNvSpPr/>
          <p:nvPr/>
        </p:nvSpPr>
        <p:spPr>
          <a:xfrm>
            <a:off x="269500" y="2825500"/>
            <a:ext cx="35661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Needs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20335925" y="10297125"/>
            <a:ext cx="390300" cy="48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20335925" y="11111425"/>
            <a:ext cx="390300" cy="48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/>
        </p:nvSpPr>
        <p:spPr>
          <a:xfrm>
            <a:off x="2369202" y="8520200"/>
            <a:ext cx="80373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결제 과정 </a:t>
            </a:r>
            <a:r>
              <a:rPr b="1" lang="en-US" sz="3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무인화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b="1" lang="en-US" sz="3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자동화</a:t>
            </a:r>
            <a:endParaRPr b="1" sz="3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재고 및 결제 데이터 ▶ DB에 자동 반영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62350"/>
            <a:ext cx="2360200" cy="23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762" y="5499327"/>
            <a:ext cx="1682950" cy="168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135" y="5481304"/>
            <a:ext cx="1682964" cy="172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5699" y="5536787"/>
            <a:ext cx="1682963" cy="161134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/>
          <p:nvPr/>
        </p:nvSpPr>
        <p:spPr>
          <a:xfrm>
            <a:off x="2111200" y="6037338"/>
            <a:ext cx="249000" cy="610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19"/>
          <p:cNvCxnSpPr/>
          <p:nvPr/>
        </p:nvCxnSpPr>
        <p:spPr>
          <a:xfrm>
            <a:off x="12233025" y="2639588"/>
            <a:ext cx="20100" cy="10326900"/>
          </a:xfrm>
          <a:prstGeom prst="straightConnector1">
            <a:avLst/>
          </a:prstGeom>
          <a:noFill/>
          <a:ln cap="flat" cmpd="sng" w="9525">
            <a:solidFill>
              <a:srgbClr val="9F60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19"/>
          <p:cNvSpPr txBox="1"/>
          <p:nvPr/>
        </p:nvSpPr>
        <p:spPr>
          <a:xfrm>
            <a:off x="12305850" y="7913825"/>
            <a:ext cx="41343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 부담 &amp; 인건비 </a:t>
            </a:r>
            <a:r>
              <a:rPr b="1" lang="en-US" sz="3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감소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16763650" y="7913825"/>
            <a:ext cx="35484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고객 대기시간 </a:t>
            </a:r>
            <a:r>
              <a:rPr b="1" lang="en-US" sz="3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단축</a:t>
            </a:r>
            <a:endParaRPr b="1" sz="3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9"/>
          <p:cNvSpPr txBox="1"/>
          <p:nvPr/>
        </p:nvSpPr>
        <p:spPr>
          <a:xfrm>
            <a:off x="3190775" y="447650"/>
            <a:ext cx="12701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개요 - NABC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19725" y="4790750"/>
            <a:ext cx="2980050" cy="29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9"/>
          <p:cNvSpPr txBox="1"/>
          <p:nvPr/>
        </p:nvSpPr>
        <p:spPr>
          <a:xfrm>
            <a:off x="20635550" y="7913825"/>
            <a:ext cx="354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운영 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효율성 제고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9"/>
          <p:cNvSpPr/>
          <p:nvPr/>
        </p:nvSpPr>
        <p:spPr>
          <a:xfrm>
            <a:off x="287295" y="2825500"/>
            <a:ext cx="35661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2689045" y="2830600"/>
            <a:ext cx="35661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313725" y="9650375"/>
            <a:ext cx="10128051" cy="2183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1905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2112" y="5438696"/>
            <a:ext cx="1807525" cy="1807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/>
          <p:nvPr/>
        </p:nvSpPr>
        <p:spPr>
          <a:xfrm>
            <a:off x="4591550" y="6037338"/>
            <a:ext cx="249000" cy="610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7051925" y="6037338"/>
            <a:ext cx="249000" cy="610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9512300" y="6037338"/>
            <a:ext cx="249000" cy="610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16952380" y="11961122"/>
            <a:ext cx="6489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&lt;출처: 한라일보(키오스크, 인건비 절감 효과…설치비는 부담) &gt;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882975" y="4790739"/>
            <a:ext cx="2980050" cy="298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798749" y="4790802"/>
            <a:ext cx="2980050" cy="298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 title="bread_im_text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9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276" name="Google Shape;276;p19" title="빵틀2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19"/>
            <p:cNvSpPr txBox="1"/>
            <p:nvPr/>
          </p:nvSpPr>
          <p:spPr>
            <a:xfrm>
              <a:off x="2892350" y="-2597550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기획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866"/>
            <a:ext cx="24384000" cy="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 txBox="1"/>
          <p:nvPr/>
        </p:nvSpPr>
        <p:spPr>
          <a:xfrm>
            <a:off x="3190775" y="447650"/>
            <a:ext cx="12701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개요 - NABC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26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475" y="4557549"/>
            <a:ext cx="9383549" cy="66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0"/>
          <p:cNvSpPr txBox="1"/>
          <p:nvPr/>
        </p:nvSpPr>
        <p:spPr>
          <a:xfrm>
            <a:off x="12049225" y="6058063"/>
            <a:ext cx="96294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전용 POS기 &amp; 스캐너 장비 필요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점원이 POS기 조작 필요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6757700" y="11074700"/>
            <a:ext cx="5481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&lt;IMU AI 빵 스캐너&gt;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5775" y="4237850"/>
            <a:ext cx="2460943" cy="1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0" title="bread_im_tex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0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293" name="Google Shape;293;p20" title="빵틀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20"/>
            <p:cNvSpPr txBox="1"/>
            <p:nvPr/>
          </p:nvSpPr>
          <p:spPr>
            <a:xfrm>
              <a:off x="2892350" y="-2597550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기획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20"/>
          <p:cNvSpPr/>
          <p:nvPr/>
        </p:nvSpPr>
        <p:spPr>
          <a:xfrm>
            <a:off x="269500" y="2825500"/>
            <a:ext cx="3566100" cy="805800"/>
          </a:xfrm>
          <a:prstGeom prst="roundRect">
            <a:avLst>
              <a:gd fmla="val 16667" name="adj"/>
            </a:avLst>
          </a:prstGeom>
          <a:solidFill>
            <a:srgbClr val="FFF5DB"/>
          </a:solidFill>
          <a:ln cap="flat" cmpd="sng" w="28575">
            <a:solidFill>
              <a:srgbClr val="9F6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Competition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/>
          <p:nvPr/>
        </p:nvSpPr>
        <p:spPr>
          <a:xfrm>
            <a:off x="3659525" y="4245300"/>
            <a:ext cx="10323300" cy="7975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87800"/>
            <a:ext cx="24384000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1"/>
          <p:cNvPicPr preferRelativeResize="0"/>
          <p:nvPr/>
        </p:nvPicPr>
        <p:blipFill rotWithShape="1">
          <a:blip r:embed="rId4">
            <a:alphaModFix/>
          </a:blip>
          <a:srcRect b="0" l="18279" r="22218" t="0"/>
          <a:stretch/>
        </p:blipFill>
        <p:spPr>
          <a:xfrm>
            <a:off x="19301095" y="8983903"/>
            <a:ext cx="2378572" cy="244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/>
          <p:cNvPicPr preferRelativeResize="0"/>
          <p:nvPr/>
        </p:nvPicPr>
        <p:blipFill rotWithShape="1">
          <a:blip r:embed="rId5">
            <a:alphaModFix/>
          </a:blip>
          <a:srcRect b="26425" l="24597" r="26286" t="8180"/>
          <a:stretch/>
        </p:blipFill>
        <p:spPr>
          <a:xfrm>
            <a:off x="6045469" y="10196524"/>
            <a:ext cx="1502358" cy="138511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04" name="Google Shape;30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090" y="7131539"/>
            <a:ext cx="1960639" cy="191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32929" y="4093875"/>
            <a:ext cx="2271350" cy="222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53604" y="7403483"/>
            <a:ext cx="1502358" cy="146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045086" y="4392365"/>
            <a:ext cx="5185035" cy="177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03169" y="3535100"/>
            <a:ext cx="2567984" cy="1461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21"/>
          <p:cNvCxnSpPr/>
          <p:nvPr/>
        </p:nvCxnSpPr>
        <p:spPr>
          <a:xfrm>
            <a:off x="6570225" y="8054200"/>
            <a:ext cx="2401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0" name="Google Shape;310;p21"/>
          <p:cNvPicPr preferRelativeResize="0"/>
          <p:nvPr/>
        </p:nvPicPr>
        <p:blipFill rotWithShape="1">
          <a:blip r:embed="rId11">
            <a:alphaModFix/>
          </a:blip>
          <a:srcRect b="24744" l="0" r="0" t="0"/>
          <a:stretch/>
        </p:blipFill>
        <p:spPr>
          <a:xfrm>
            <a:off x="1076175" y="7340922"/>
            <a:ext cx="1965294" cy="14467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21"/>
          <p:cNvCxnSpPr>
            <a:endCxn id="304" idx="1"/>
          </p:cNvCxnSpPr>
          <p:nvPr/>
        </p:nvCxnSpPr>
        <p:spPr>
          <a:xfrm flipH="1" rot="10800000">
            <a:off x="3041990" y="8090492"/>
            <a:ext cx="1766100" cy="1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21"/>
          <p:cNvCxnSpPr/>
          <p:nvPr/>
        </p:nvCxnSpPr>
        <p:spPr>
          <a:xfrm flipH="1" rot="10800000">
            <a:off x="12253592" y="5527137"/>
            <a:ext cx="2642400" cy="126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3" name="Google Shape;313;p21"/>
          <p:cNvCxnSpPr/>
          <p:nvPr/>
        </p:nvCxnSpPr>
        <p:spPr>
          <a:xfrm>
            <a:off x="12597404" y="8055789"/>
            <a:ext cx="2860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4" name="Google Shape;314;p21"/>
          <p:cNvCxnSpPr/>
          <p:nvPr/>
        </p:nvCxnSpPr>
        <p:spPr>
          <a:xfrm>
            <a:off x="17355951" y="5333309"/>
            <a:ext cx="890100" cy="2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5" name="Google Shape;315;p21"/>
          <p:cNvCxnSpPr/>
          <p:nvPr/>
        </p:nvCxnSpPr>
        <p:spPr>
          <a:xfrm flipH="1" rot="10800000">
            <a:off x="12649625" y="10278100"/>
            <a:ext cx="65250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16" name="Google Shape;316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601015" y="6925844"/>
            <a:ext cx="1921619" cy="678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21"/>
          <p:cNvCxnSpPr/>
          <p:nvPr/>
        </p:nvCxnSpPr>
        <p:spPr>
          <a:xfrm flipH="1" rot="10800000">
            <a:off x="7542400" y="9230550"/>
            <a:ext cx="1582200" cy="104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18" name="Google Shape;318;p21"/>
          <p:cNvSpPr txBox="1"/>
          <p:nvPr/>
        </p:nvSpPr>
        <p:spPr>
          <a:xfrm>
            <a:off x="1124125" y="8851200"/>
            <a:ext cx="19215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4949884" y="8851201"/>
            <a:ext cx="1677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5993091" y="11433466"/>
            <a:ext cx="1677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S3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6959513" y="4659837"/>
            <a:ext cx="2568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EB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1"/>
          <p:cNvSpPr txBox="1"/>
          <p:nvPr/>
        </p:nvSpPr>
        <p:spPr>
          <a:xfrm>
            <a:off x="9872944" y="5159676"/>
            <a:ext cx="1677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EC2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15110805" y="5662050"/>
            <a:ext cx="2568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1"/>
          <p:cNvSpPr txBox="1"/>
          <p:nvPr/>
        </p:nvSpPr>
        <p:spPr>
          <a:xfrm>
            <a:off x="19651845" y="11144358"/>
            <a:ext cx="1677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b="1"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15182425" y="8816450"/>
            <a:ext cx="4453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190">
            <a:off x="15334710" y="4153834"/>
            <a:ext cx="1915371" cy="68081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/>
          <p:nvPr/>
        </p:nvSpPr>
        <p:spPr>
          <a:xfrm>
            <a:off x="0" y="0"/>
            <a:ext cx="24384000" cy="1541100"/>
          </a:xfrm>
          <a:prstGeom prst="rect">
            <a:avLst/>
          </a:prstGeom>
          <a:solidFill>
            <a:srgbClr val="ECC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74550" y="1487875"/>
            <a:ext cx="2488812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/>
          <p:nvPr/>
        </p:nvSpPr>
        <p:spPr>
          <a:xfrm>
            <a:off x="15334825" y="4024825"/>
            <a:ext cx="7354800" cy="261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3190775" y="447650"/>
            <a:ext cx="77544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개요 -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시스템 아키텍쳐 ( 서비스 )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9421313" y="6521538"/>
            <a:ext cx="2568000" cy="34227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662875" y="7610550"/>
            <a:ext cx="1045897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1"/>
          <p:cNvSpPr txBox="1"/>
          <p:nvPr/>
        </p:nvSpPr>
        <p:spPr>
          <a:xfrm>
            <a:off x="17423525" y="7049850"/>
            <a:ext cx="2568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YOLOv8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21"/>
          <p:cNvPicPr preferRelativeResize="0"/>
          <p:nvPr/>
        </p:nvPicPr>
        <p:blipFill rotWithShape="1">
          <a:blip r:embed="rId15">
            <a:alphaModFix/>
          </a:blip>
          <a:srcRect b="28012" l="34816" r="37316" t="21102"/>
          <a:stretch/>
        </p:blipFill>
        <p:spPr>
          <a:xfrm>
            <a:off x="9690723" y="5820713"/>
            <a:ext cx="1921620" cy="198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013912" y="8006348"/>
            <a:ext cx="1275257" cy="104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 title="bread_im_text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539081" y="110423"/>
            <a:ext cx="2727718" cy="1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21"/>
          <p:cNvGrpSpPr/>
          <p:nvPr/>
        </p:nvGrpSpPr>
        <p:grpSpPr>
          <a:xfrm>
            <a:off x="574300" y="179513"/>
            <a:ext cx="2329749" cy="1200415"/>
            <a:chOff x="2607375" y="-2962525"/>
            <a:chExt cx="2329749" cy="1200415"/>
          </a:xfrm>
        </p:grpSpPr>
        <p:pic>
          <p:nvPicPr>
            <p:cNvPr id="338" name="Google Shape;338;p21" title="빵틀2.png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2607375" y="-2962525"/>
              <a:ext cx="2329749" cy="1200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21"/>
            <p:cNvSpPr txBox="1"/>
            <p:nvPr/>
          </p:nvSpPr>
          <p:spPr>
            <a:xfrm>
              <a:off x="2892350" y="-2597550"/>
              <a:ext cx="17598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기획</a:t>
              </a:r>
              <a:endParaRPr b="1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